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</p:sldMasterIdLst>
  <p:sldIdLst>
    <p:sldId id="271" r:id="rId5"/>
    <p:sldId id="272" r:id="rId6"/>
    <p:sldId id="276" r:id="rId7"/>
    <p:sldId id="278" r:id="rId8"/>
    <p:sldId id="275" r:id="rId9"/>
    <p:sldId id="26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Mørk stil 1 – uthev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Lys stil 1 – uthev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ys stil 1 – uthev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ys stil 1 – uthev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ys stil 2 – uthev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iddels stil 3 –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07" autoAdjust="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logo, Font, symbol&#10;&#10;Automatisk generert beskrivelse">
            <a:extLst>
              <a:ext uri="{FF2B5EF4-FFF2-40B4-BE49-F238E27FC236}">
                <a16:creationId xmlns:a16="http://schemas.microsoft.com/office/drawing/2014/main" id="{E75C81C0-5D66-9C7F-DA93-DED859F88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10" y="-1"/>
            <a:ext cx="2161309" cy="216130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12F1C1B-2D0D-93E6-46E3-54CE58831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99" y="3751272"/>
            <a:ext cx="7251865" cy="1062920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252000" rIns="360000" bIns="252000" anchor="ctr">
            <a:spAutoFit/>
          </a:bodyPr>
          <a:lstStyle>
            <a:lvl1pPr algn="l">
              <a:defRPr sz="4000"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38B8D0-8AA0-A6FB-DFED-D8FDAC31E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99" y="4814192"/>
            <a:ext cx="6634568" cy="841321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252000" rIns="360000" bIns="252000" anchor="ctr">
            <a:spAutoFit/>
          </a:bodyPr>
          <a:lstStyle>
            <a:lvl1pPr marL="0" indent="0" algn="l">
              <a:buNone/>
              <a:defRPr sz="2400">
                <a:latin typeface="Fira Sans Light" panose="020B04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565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C20391-7BBF-C73D-1198-A07FD043E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504" y="457200"/>
            <a:ext cx="4392015" cy="1600200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3E245C4-7FEE-4898-08FB-1E0254F51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0682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1884975-3806-FE7A-CAD6-FF6E5E9F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504" y="2057400"/>
            <a:ext cx="43920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3157A0B-1894-5E10-0A6D-1438BA86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04" y="6356350"/>
            <a:ext cx="1570383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A9506889-0B1A-4D6D-991A-78030F484DE2}" type="datetimeFigureOut">
              <a:rPr lang="nb-NO" smtClean="0"/>
              <a:pPr/>
              <a:t>23.01.2025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9529395-DA49-6479-1185-0F45384C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158" y="6356350"/>
            <a:ext cx="7663068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FD49FC-7970-B5C9-940E-EFACBB5C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9618" y="6356350"/>
            <a:ext cx="636104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5EE47-7EC5-4387-987A-4BFA30BF427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18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D60432-14D8-4CDB-05E0-4C32034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365125"/>
            <a:ext cx="1094629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0C19AE-07B4-6DDA-7CA0-0201C9E4F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7504" y="1825625"/>
            <a:ext cx="10946296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4">
            <a:extLst>
              <a:ext uri="{FF2B5EF4-FFF2-40B4-BE49-F238E27FC236}">
                <a16:creationId xmlns:a16="http://schemas.microsoft.com/office/drawing/2014/main" id="{0E9F8905-6DDF-CB0A-27F6-D2D7358F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04" y="6356350"/>
            <a:ext cx="1570383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A9506889-0B1A-4D6D-991A-78030F484DE2}" type="datetimeFigureOut">
              <a:rPr lang="nb-NO" smtClean="0"/>
              <a:pPr/>
              <a:t>23.01.2025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DEF4F162-C4E1-20D6-468D-97EC18E6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158" y="6356350"/>
            <a:ext cx="7663068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6">
            <a:extLst>
              <a:ext uri="{FF2B5EF4-FFF2-40B4-BE49-F238E27FC236}">
                <a16:creationId xmlns:a16="http://schemas.microsoft.com/office/drawing/2014/main" id="{FF20C059-6B75-6172-4747-654C4270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9618" y="6356350"/>
            <a:ext cx="636104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5EE47-7EC5-4387-987A-4BFA30BF427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754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logo, Font, symbol&#10;&#10;Automatisk generert beskrivelse">
            <a:extLst>
              <a:ext uri="{FF2B5EF4-FFF2-40B4-BE49-F238E27FC236}">
                <a16:creationId xmlns:a16="http://schemas.microsoft.com/office/drawing/2014/main" id="{E75C81C0-5D66-9C7F-DA93-DED859F88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10" y="-1"/>
            <a:ext cx="2161309" cy="216130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12F1C1B-2D0D-93E6-46E3-54CE58831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100" y="1520252"/>
            <a:ext cx="4450168" cy="2170915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252000" rIns="360000" bIns="252000" anchor="ctr">
            <a:spAutoFit/>
          </a:bodyPr>
          <a:lstStyle>
            <a:lvl1pPr algn="l">
              <a:defRPr sz="4000"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38B8D0-8AA0-A6FB-DFED-D8FDAC31E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100" y="3691167"/>
            <a:ext cx="4009901" cy="1197142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252000" rIns="360000" bIns="252000" anchor="ctr">
            <a:spAutoFit/>
          </a:bodyPr>
          <a:lstStyle>
            <a:lvl1pPr marL="0" indent="0" algn="l">
              <a:buNone/>
              <a:defRPr sz="2400">
                <a:latin typeface="Fira Sans Light" panose="020B04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443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9A0673-A338-39E7-57A9-565CB222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3" y="365125"/>
            <a:ext cx="1094629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11DBD1-89C0-F81F-E6A3-7513F75A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825625"/>
            <a:ext cx="109462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4">
            <a:extLst>
              <a:ext uri="{FF2B5EF4-FFF2-40B4-BE49-F238E27FC236}">
                <a16:creationId xmlns:a16="http://schemas.microsoft.com/office/drawing/2014/main" id="{1193A0D2-3B51-3ECC-6E4F-1A1C97B4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04" y="6356350"/>
            <a:ext cx="1570383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A9506889-0B1A-4D6D-991A-78030F484DE2}" type="datetimeFigureOut">
              <a:rPr lang="nb-NO" smtClean="0"/>
              <a:pPr/>
              <a:t>23.01.2025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5C6319CB-762D-DA2B-DE49-F8E31E44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158" y="6356350"/>
            <a:ext cx="7663068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6">
            <a:extLst>
              <a:ext uri="{FF2B5EF4-FFF2-40B4-BE49-F238E27FC236}">
                <a16:creationId xmlns:a16="http://schemas.microsoft.com/office/drawing/2014/main" id="{C1844568-5064-D88D-70CE-5BB94518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9618" y="6356350"/>
            <a:ext cx="636104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5EE47-7EC5-4387-987A-4BFA30BF427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076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DDF754-1B07-0278-8AC9-DC567DCD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365125"/>
            <a:ext cx="1094629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DE9723-231D-76B2-880C-BEDF2E24C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504" y="1825625"/>
            <a:ext cx="515410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8E44948-00B4-39F0-0EB0-4981FCCD9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dato 4">
            <a:extLst>
              <a:ext uri="{FF2B5EF4-FFF2-40B4-BE49-F238E27FC236}">
                <a16:creationId xmlns:a16="http://schemas.microsoft.com/office/drawing/2014/main" id="{DC6E14A9-6C26-86B0-D805-76DEC14B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04" y="6356350"/>
            <a:ext cx="1570383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A9506889-0B1A-4D6D-991A-78030F484DE2}" type="datetimeFigureOut">
              <a:rPr lang="nb-NO" smtClean="0"/>
              <a:pPr/>
              <a:t>23.01.2025</a:t>
            </a:fld>
            <a:endParaRPr lang="nb-NO" dirty="0"/>
          </a:p>
        </p:txBody>
      </p:sp>
      <p:sp>
        <p:nvSpPr>
          <p:cNvPr id="9" name="Plassholder for bunntekst 5">
            <a:extLst>
              <a:ext uri="{FF2B5EF4-FFF2-40B4-BE49-F238E27FC236}">
                <a16:creationId xmlns:a16="http://schemas.microsoft.com/office/drawing/2014/main" id="{AB683982-EF01-1048-93EB-E1873E44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158" y="6356350"/>
            <a:ext cx="7663068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6">
            <a:extLst>
              <a:ext uri="{FF2B5EF4-FFF2-40B4-BE49-F238E27FC236}">
                <a16:creationId xmlns:a16="http://schemas.microsoft.com/office/drawing/2014/main" id="{1D0532CF-A02F-3641-BF6C-944A0531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9618" y="6356350"/>
            <a:ext cx="636104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5EE47-7EC5-4387-987A-4BFA30BF427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84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F3826-EFA9-FB25-490E-A60E3437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2786AE-51F6-4029-3363-AFCF84C4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504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55CDC-442A-B5C9-1A0B-CCC87581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504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2202D3-08CF-F4D5-55B5-F7374C3AD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9916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EA770C8-51BA-1C71-9825-6FCCCDE5F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9916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4">
            <a:extLst>
              <a:ext uri="{FF2B5EF4-FFF2-40B4-BE49-F238E27FC236}">
                <a16:creationId xmlns:a16="http://schemas.microsoft.com/office/drawing/2014/main" id="{5FE9ED6B-7A49-F0B6-3911-67DC5E3C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04" y="6356350"/>
            <a:ext cx="1570383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A9506889-0B1A-4D6D-991A-78030F484DE2}" type="datetimeFigureOut">
              <a:rPr lang="nb-NO" smtClean="0"/>
              <a:pPr/>
              <a:t>23.01.2025</a:t>
            </a:fld>
            <a:endParaRPr lang="nb-NO" dirty="0"/>
          </a:p>
        </p:txBody>
      </p:sp>
      <p:sp>
        <p:nvSpPr>
          <p:cNvPr id="11" name="Plassholder for bunntekst 5">
            <a:extLst>
              <a:ext uri="{FF2B5EF4-FFF2-40B4-BE49-F238E27FC236}">
                <a16:creationId xmlns:a16="http://schemas.microsoft.com/office/drawing/2014/main" id="{54B9B814-F5F7-B791-6DCC-E7BC88FA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158" y="6356350"/>
            <a:ext cx="7663068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6">
            <a:extLst>
              <a:ext uri="{FF2B5EF4-FFF2-40B4-BE49-F238E27FC236}">
                <a16:creationId xmlns:a16="http://schemas.microsoft.com/office/drawing/2014/main" id="{625903E7-69BB-19E1-D434-59BF6D52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9618" y="6356350"/>
            <a:ext cx="636104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5EE47-7EC5-4387-987A-4BFA30BF427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427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8E1595-0B68-C416-BE9E-4B5E62D3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365125"/>
            <a:ext cx="5688496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4">
            <a:extLst>
              <a:ext uri="{FF2B5EF4-FFF2-40B4-BE49-F238E27FC236}">
                <a16:creationId xmlns:a16="http://schemas.microsoft.com/office/drawing/2014/main" id="{07DDD221-6E47-1BD4-671D-83CAB8C7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04" y="6356350"/>
            <a:ext cx="1570383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A9506889-0B1A-4D6D-991A-78030F484DE2}" type="datetimeFigureOut">
              <a:rPr lang="nb-NO" smtClean="0"/>
              <a:pPr/>
              <a:t>23.01.2025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BB03CDF2-0C87-24B5-AF1F-34E2DE15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158" y="6356350"/>
            <a:ext cx="7663068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6">
            <a:extLst>
              <a:ext uri="{FF2B5EF4-FFF2-40B4-BE49-F238E27FC236}">
                <a16:creationId xmlns:a16="http://schemas.microsoft.com/office/drawing/2014/main" id="{AC65D756-8C75-FD43-6B0A-D0E4163A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9618" y="6356350"/>
            <a:ext cx="636104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5EE47-7EC5-4387-987A-4BFA30BF427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525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8E1595-0B68-C416-BE9E-4B5E62D3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3" y="365125"/>
            <a:ext cx="11361163" cy="132556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4">
            <a:extLst>
              <a:ext uri="{FF2B5EF4-FFF2-40B4-BE49-F238E27FC236}">
                <a16:creationId xmlns:a16="http://schemas.microsoft.com/office/drawing/2014/main" id="{07DDD221-6E47-1BD4-671D-83CAB8C7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04" y="6356350"/>
            <a:ext cx="1570383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A9506889-0B1A-4D6D-991A-78030F484DE2}" type="datetimeFigureOut">
              <a:rPr lang="nb-NO" smtClean="0"/>
              <a:pPr/>
              <a:t>23.01.2025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BB03CDF2-0C87-24B5-AF1F-34E2DE15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158" y="6356350"/>
            <a:ext cx="7663068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6">
            <a:extLst>
              <a:ext uri="{FF2B5EF4-FFF2-40B4-BE49-F238E27FC236}">
                <a16:creationId xmlns:a16="http://schemas.microsoft.com/office/drawing/2014/main" id="{AC65D756-8C75-FD43-6B0A-D0E4163A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9618" y="6356350"/>
            <a:ext cx="636104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5EE47-7EC5-4387-987A-4BFA30BF427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50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4">
            <a:extLst>
              <a:ext uri="{FF2B5EF4-FFF2-40B4-BE49-F238E27FC236}">
                <a16:creationId xmlns:a16="http://schemas.microsoft.com/office/drawing/2014/main" id="{A39B35B1-0F19-09BB-319A-96C9CD03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04" y="6356350"/>
            <a:ext cx="1570383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A9506889-0B1A-4D6D-991A-78030F484DE2}" type="datetimeFigureOut">
              <a:rPr lang="nb-NO" smtClean="0"/>
              <a:pPr/>
              <a:t>23.01.2025</a:t>
            </a:fld>
            <a:endParaRPr lang="nb-NO" dirty="0"/>
          </a:p>
        </p:txBody>
      </p:sp>
      <p:sp>
        <p:nvSpPr>
          <p:cNvPr id="3" name="Plassholder for bunntekst 5">
            <a:extLst>
              <a:ext uri="{FF2B5EF4-FFF2-40B4-BE49-F238E27FC236}">
                <a16:creationId xmlns:a16="http://schemas.microsoft.com/office/drawing/2014/main" id="{8C3D17D0-43F6-4BF5-9180-E1E49EE1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158" y="6356350"/>
            <a:ext cx="7663068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6">
            <a:extLst>
              <a:ext uri="{FF2B5EF4-FFF2-40B4-BE49-F238E27FC236}">
                <a16:creationId xmlns:a16="http://schemas.microsoft.com/office/drawing/2014/main" id="{E684DBB8-3700-16E5-41CB-B4608F67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9618" y="6356350"/>
            <a:ext cx="636104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5EE47-7EC5-4387-987A-4BFA30BF427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573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452A38-5D42-A161-DFC8-B41F77C80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504" y="457200"/>
            <a:ext cx="4392015" cy="1600200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B31768-E06A-F60E-B4BF-6443CD85D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682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901EA1-BACB-5DB0-4C90-D1C06D379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504" y="2057400"/>
            <a:ext cx="43920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FD2BFA-F225-3548-F891-EBB9A555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504" y="6356350"/>
            <a:ext cx="1570383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A9506889-0B1A-4D6D-991A-78030F484DE2}" type="datetimeFigureOut">
              <a:rPr lang="nb-NO" smtClean="0"/>
              <a:pPr/>
              <a:t>23.01.2025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C623D8-77EC-D7A8-B96F-63A67A78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7158" y="6356350"/>
            <a:ext cx="7663068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998195-9A1A-7B4C-1F63-61BCF16C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9618" y="6356350"/>
            <a:ext cx="636104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5EE47-7EC5-4387-987A-4BFA30BF427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98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A0FB797A-0D4B-5517-7C9C-2FAEE6DC6786}"/>
              </a:ext>
            </a:extLst>
          </p:cNvPr>
          <p:cNvSpPr txBox="1"/>
          <p:nvPr userDrawn="1"/>
        </p:nvSpPr>
        <p:spPr>
          <a:xfrm>
            <a:off x="249382" y="259773"/>
            <a:ext cx="2628900" cy="571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8" name="Bilde 7" descr="Et bilde som inneholder skjermbilde, tekst, Grafikk, grafisk design&#10;&#10;Automatisk generert beskrivelse">
            <a:extLst>
              <a:ext uri="{FF2B5EF4-FFF2-40B4-BE49-F238E27FC236}">
                <a16:creationId xmlns:a16="http://schemas.microsoft.com/office/drawing/2014/main" id="{07A52459-246D-A0EE-F849-1782DC7325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67" y="5334000"/>
            <a:ext cx="177673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67" r:id="rId2"/>
    <p:sldLayoutId id="2147483758" r:id="rId3"/>
    <p:sldLayoutId id="2147483760" r:id="rId4"/>
    <p:sldLayoutId id="2147483761" r:id="rId5"/>
    <p:sldLayoutId id="2147483762" r:id="rId6"/>
    <p:sldLayoutId id="2147483768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2AEBC-2F45-E9C3-8307-B4B3AC74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2FD1C7-F9C1-56BA-0824-CE52027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98" y="1757758"/>
            <a:ext cx="6275307" cy="1062920"/>
          </a:xfrm>
        </p:spPr>
        <p:txBody>
          <a:bodyPr wrap="square" tIns="288000" bIns="216000">
            <a:spAutoFit/>
          </a:bodyPr>
          <a:lstStyle/>
          <a:p>
            <a:r>
              <a:rPr lang="nb-NO" dirty="0"/>
              <a:t>Kommunedelplan Gaula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2AD4CDA-57AF-EE82-A696-76EABF085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98" y="4002250"/>
            <a:ext cx="4162301" cy="1101016"/>
          </a:xfrm>
        </p:spPr>
        <p:txBody>
          <a:bodyPr wrap="square" lIns="360000" tIns="216000" rIns="252000" bIns="216000">
            <a:spAutoFit/>
          </a:bodyPr>
          <a:lstStyle/>
          <a:p>
            <a:r>
              <a:rPr lang="nb-NO" dirty="0"/>
              <a:t>Regionalt planforum 14.01.2025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4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F99784-CC2F-B117-7E2B-220E8D5B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96BC3C-955C-39CE-6E23-F796C41A5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Vedtatt i 2008</a:t>
            </a:r>
          </a:p>
          <a:p>
            <a:r>
              <a:rPr lang="nb-NO" dirty="0"/>
              <a:t>Planbeskrivelse og planbestemmelser</a:t>
            </a:r>
          </a:p>
          <a:p>
            <a:r>
              <a:rPr lang="nb-NO" dirty="0"/>
              <a:t>4 kart i 1:10 000, A1</a:t>
            </a:r>
          </a:p>
          <a:p>
            <a:r>
              <a:rPr lang="nb-NO" dirty="0"/>
              <a:t>Digitalt SOSI 3.4</a:t>
            </a:r>
          </a:p>
          <a:p>
            <a:endParaRPr lang="nb-NO" dirty="0"/>
          </a:p>
          <a:p>
            <a:r>
              <a:rPr lang="nb-NO" dirty="0"/>
              <a:t>15 strekninger og 3 klasser ilagt premisser, samt retningslinjer</a:t>
            </a:r>
          </a:p>
          <a:p>
            <a:r>
              <a:rPr lang="nb-NO" dirty="0"/>
              <a:t>Sidevassdrag er delt inn i 19 strekninger</a:t>
            </a:r>
          </a:p>
          <a:p>
            <a:r>
              <a:rPr lang="nb-NO" dirty="0"/>
              <a:t>Vernet vassdrag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98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0AFFF-23AB-70FE-B91D-3BD9B9F7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B38B4F-18CC-621A-E69F-308F4887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Plankart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878B252-4967-2D26-864E-2442F7839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4" y="1357459"/>
            <a:ext cx="2751732" cy="398753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FD7368A-EF30-EFEF-F30C-A3A19D5D7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227" y="1284402"/>
            <a:ext cx="2843773" cy="406059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383DF58-7BF4-68A8-CE7A-5DD6225DC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991" y="1291890"/>
            <a:ext cx="2851314" cy="405310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ADC1DD3-9FFB-63FC-AEB9-CEA96742C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296" y="1284402"/>
            <a:ext cx="2874995" cy="40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2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56D5C-5EBF-6E51-D77D-7F004887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Problemstillinger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E96BFF80-3D1E-E817-BED8-71ACA7786AAC}"/>
              </a:ext>
            </a:extLst>
          </p:cNvPr>
          <p:cNvSpPr txBox="1">
            <a:spLocks/>
          </p:cNvSpPr>
          <p:nvPr/>
        </p:nvSpPr>
        <p:spPr>
          <a:xfrm>
            <a:off x="835874" y="1909206"/>
            <a:ext cx="5177750" cy="1107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Planen er utdatert</a:t>
            </a:r>
          </a:p>
          <a:p>
            <a:endParaRPr lang="nb-NO" dirty="0"/>
          </a:p>
          <a:p>
            <a:r>
              <a:rPr lang="nb-NO" dirty="0"/>
              <a:t>Oppheving av plan</a:t>
            </a:r>
          </a:p>
          <a:p>
            <a:endParaRPr lang="nb-NO" dirty="0"/>
          </a:p>
          <a:p>
            <a:r>
              <a:rPr lang="nb-NO" dirty="0"/>
              <a:t>Inkludering i KPA?</a:t>
            </a:r>
          </a:p>
          <a:p>
            <a:endParaRPr lang="nb-NO" dirty="0"/>
          </a:p>
          <a:p>
            <a:r>
              <a:rPr lang="nb-NO" dirty="0"/>
              <a:t>Detaljnivå</a:t>
            </a:r>
          </a:p>
        </p:txBody>
      </p:sp>
      <p:pic>
        <p:nvPicPr>
          <p:cNvPr id="8" name="Bilde 7" descr="Foto: Melhus kommune, Roar Dørum&#10;">
            <a:extLst>
              <a:ext uri="{FF2B5EF4-FFF2-40B4-BE49-F238E27FC236}">
                <a16:creationId xmlns:a16="http://schemas.microsoft.com/office/drawing/2014/main" id="{9C0B906A-B93A-0733-8DF3-3F84EBA0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57" y="745396"/>
            <a:ext cx="6729661" cy="507094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0652840-EC73-A252-5F56-141A22610A09}"/>
              </a:ext>
            </a:extLst>
          </p:cNvPr>
          <p:cNvSpPr txBox="1"/>
          <p:nvPr/>
        </p:nvSpPr>
        <p:spPr>
          <a:xfrm>
            <a:off x="7132950" y="5816338"/>
            <a:ext cx="3066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Melhus kommune, Roar Dørum</a:t>
            </a:r>
          </a:p>
        </p:txBody>
      </p:sp>
    </p:spTree>
    <p:extLst>
      <p:ext uri="{BB962C8B-B14F-4D97-AF65-F5344CB8AC3E}">
        <p14:creationId xmlns:p14="http://schemas.microsoft.com/office/powerpoint/2010/main" val="251130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D89C8-5812-7F0C-FA17-D2BAEE37E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DAAEC8-A169-A1F6-BB37-5112ACF5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Problemstilling og 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B9163B-B974-DD82-10EE-F49D9FFF7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44" y="1690688"/>
            <a:ext cx="10876698" cy="4351338"/>
          </a:xfrm>
        </p:spPr>
        <p:txBody>
          <a:bodyPr/>
          <a:lstStyle/>
          <a:p>
            <a:r>
              <a:rPr lang="nb-NO" dirty="0"/>
              <a:t>Hva er konfliktpotensialet ved å oppheve planen?</a:t>
            </a:r>
            <a:br>
              <a:rPr lang="nb-NO" dirty="0"/>
            </a:br>
            <a:endParaRPr lang="nb-NO" dirty="0"/>
          </a:p>
          <a:p>
            <a:r>
              <a:rPr lang="nb-NO" dirty="0"/>
              <a:t>Hvilke nye utredninger vil være nødvendig for å belyse de viktigste spørsmålene i planarbeidet?</a:t>
            </a:r>
            <a:br>
              <a:rPr lang="nb-NO" dirty="0"/>
            </a:br>
            <a:endParaRPr lang="nb-NO" dirty="0"/>
          </a:p>
          <a:p>
            <a:r>
              <a:rPr lang="nb-NO" dirty="0"/>
              <a:t>Hvor detaljert informasjon må medtas i KPA? Vil dette ha konsekvens for medvirkning og varsling?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E9A7A3CB-01E4-F477-5C88-FB54E082DB57}"/>
              </a:ext>
            </a:extLst>
          </p:cNvPr>
          <p:cNvSpPr txBox="1">
            <a:spLocks/>
          </p:cNvSpPr>
          <p:nvPr/>
        </p:nvSpPr>
        <p:spPr>
          <a:xfrm>
            <a:off x="6013624" y="1690688"/>
            <a:ext cx="560611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247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250120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-tema">
  <a:themeElements>
    <a:clrScheme name="Melhus kommune">
      <a:dk1>
        <a:srgbClr val="035966"/>
      </a:dk1>
      <a:lt1>
        <a:srgbClr val="FFEDCB"/>
      </a:lt1>
      <a:dk2>
        <a:srgbClr val="035966"/>
      </a:dk2>
      <a:lt2>
        <a:srgbClr val="FFFFFF"/>
      </a:lt2>
      <a:accent1>
        <a:srgbClr val="FFCD00"/>
      </a:accent1>
      <a:accent2>
        <a:srgbClr val="FFEDCB"/>
      </a:accent2>
      <a:accent3>
        <a:srgbClr val="035966"/>
      </a:accent3>
      <a:accent4>
        <a:srgbClr val="D8F2EE"/>
      </a:accent4>
      <a:accent5>
        <a:srgbClr val="E84D12"/>
      </a:accent5>
      <a:accent6>
        <a:srgbClr val="FFCD00"/>
      </a:accent6>
      <a:hlink>
        <a:srgbClr val="40C1AC"/>
      </a:hlink>
      <a:folHlink>
        <a:srgbClr val="40C1AC"/>
      </a:folHlink>
    </a:clrScheme>
    <a:fontScheme name="Melhus Fira Sans Malskrift">
      <a:majorFont>
        <a:latin typeface="Fira Sans SemiBold"/>
        <a:ea typeface=""/>
        <a:cs typeface=""/>
      </a:majorFont>
      <a:minorFont>
        <a:latin typeface="Fir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hus kommune PPT Mal 2024 - blanke ark" id="{FF2F293F-036F-4BAA-86A6-E7837B923F8A}" vid="{375E19D1-E085-4DC5-BDEF-2E4DB7AB88A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dd9af2-4fb6-4c9d-b1e7-5953e7056a03">
      <Terms xmlns="http://schemas.microsoft.com/office/infopath/2007/PartnerControls"/>
    </lcf76f155ced4ddcb4097134ff3c332f>
    <TaxCatchAll xmlns="4c1e125b-b772-4d2d-8af8-eec310c9bc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524CC458AB204A9AE668594E7CAFE2" ma:contentTypeVersion="14" ma:contentTypeDescription="Opprett et nytt dokument." ma:contentTypeScope="" ma:versionID="713141daf283cebf3d516793caa250eb">
  <xsd:schema xmlns:xsd="http://www.w3.org/2001/XMLSchema" xmlns:xs="http://www.w3.org/2001/XMLSchema" xmlns:p="http://schemas.microsoft.com/office/2006/metadata/properties" xmlns:ns2="e0dd9af2-4fb6-4c9d-b1e7-5953e7056a03" xmlns:ns3="3380ad97-581c-42a5-b3e1-d37340956bae" xmlns:ns4="4c1e125b-b772-4d2d-8af8-eec310c9bc7c" targetNamespace="http://schemas.microsoft.com/office/2006/metadata/properties" ma:root="true" ma:fieldsID="031d7bb88e272b71c129d8327ebcd74e" ns2:_="" ns3:_="" ns4:_="">
    <xsd:import namespace="e0dd9af2-4fb6-4c9d-b1e7-5953e7056a03"/>
    <xsd:import namespace="3380ad97-581c-42a5-b3e1-d37340956bae"/>
    <xsd:import namespace="4c1e125b-b772-4d2d-8af8-eec310c9b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d9af2-4fb6-4c9d-b1e7-5953e7056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17f1e631-7134-4ce3-8a3d-482fd88a4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0ad97-581c-42a5-b3e1-d37340956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aef2a8a-21ca-4fcc-89d6-281283200895}" ma:internalName="TaxCatchAll" ma:showField="CatchAllData" ma:web="3380ad97-581c-42a5-b3e1-d37340956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A7F54-8032-4D06-B580-0D36E580E9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89204C-E11D-415B-8A0F-C5713EE7E57C}"/>
</file>

<file path=customXml/itemProps3.xml><?xml version="1.0" encoding="utf-8"?>
<ds:datastoreItem xmlns:ds="http://schemas.openxmlformats.org/officeDocument/2006/customXml" ds:itemID="{C782764D-D03C-4DEB-B9C8-2821BA6573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Melhus kommune PPT Mal 2024 - blanke ark</Template>
  <TotalTime>70</TotalTime>
  <Words>107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Fira Sans Light</vt:lpstr>
      <vt:lpstr>Fira Sans SemiBold</vt:lpstr>
      <vt:lpstr>5_Office-tema</vt:lpstr>
      <vt:lpstr>Kommunedelplan Gaula</vt:lpstr>
      <vt:lpstr>Om planen</vt:lpstr>
      <vt:lpstr>Plankart</vt:lpstr>
      <vt:lpstr>Problemstillinger</vt:lpstr>
      <vt:lpstr>Problemstilling og spørsmål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Heidi Eltoft</dc:creator>
  <cp:lastModifiedBy>Håkon Hattrem</cp:lastModifiedBy>
  <cp:revision>4</cp:revision>
  <dcterms:created xsi:type="dcterms:W3CDTF">2025-01-14T13:03:22Z</dcterms:created>
  <dcterms:modified xsi:type="dcterms:W3CDTF">2025-01-23T08:21:25Z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0x01010084524CC458AB204A9AE668594E7CAFE2</vt:lpwstr>
  </property>
</Properties>
</file>