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DE6_A5BA3629.xml" ContentType="application/vnd.ms-powerpoint.comments+xml"/>
  <Override PartName="/ppt/notesSlides/notesSlide4.xml" ContentType="application/vnd.openxmlformats-officedocument.presentationml.notesSlide+xml"/>
  <Override PartName="/ppt/comments/modernComment_DF3_76F85F5F.xml" ContentType="application/vnd.ms-powerpoint.comments+xml"/>
  <Override PartName="/ppt/notesSlides/notesSlide5.xml" ContentType="application/vnd.openxmlformats-officedocument.presentationml.notesSlide+xml"/>
  <Override PartName="/ppt/comments/modernComment_DE7_13480729.xml" ContentType="application/vnd.ms-powerpoint.comments+xml"/>
  <Override PartName="/ppt/notesSlides/notesSlide6.xml" ContentType="application/vnd.openxmlformats-officedocument.presentationml.notesSlide+xml"/>
  <Override PartName="/ppt/comments/modernComment_E79_AAC6B9F6.xml" ContentType="application/vnd.ms-powerpoint.comments+xml"/>
  <Override PartName="/ppt/comments/modernComment_DF7_9259504E.xml" ContentType="application/vnd.ms-powerpoint.comments+xml"/>
  <Override PartName="/ppt/notesSlides/notesSlide7.xml" ContentType="application/vnd.openxmlformats-officedocument.presentationml.notesSlide+xml"/>
  <Override PartName="/ppt/comments/modernComment_E12_66595CF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32"/>
  </p:notesMasterIdLst>
  <p:sldIdLst>
    <p:sldId id="256" r:id="rId6"/>
    <p:sldId id="275" r:id="rId7"/>
    <p:sldId id="287" r:id="rId8"/>
    <p:sldId id="260" r:id="rId9"/>
    <p:sldId id="288" r:id="rId10"/>
    <p:sldId id="257" r:id="rId11"/>
    <p:sldId id="3558" r:id="rId12"/>
    <p:sldId id="3571" r:id="rId13"/>
    <p:sldId id="3560" r:id="rId14"/>
    <p:sldId id="3704" r:id="rId15"/>
    <p:sldId id="3572" r:id="rId16"/>
    <p:sldId id="3559" r:id="rId17"/>
    <p:sldId id="3606" r:id="rId18"/>
    <p:sldId id="3590" r:id="rId19"/>
    <p:sldId id="3574" r:id="rId20"/>
    <p:sldId id="3705" r:id="rId21"/>
    <p:sldId id="3575" r:id="rId22"/>
    <p:sldId id="3602" r:id="rId23"/>
    <p:sldId id="3673" r:id="rId24"/>
    <p:sldId id="3603" r:id="rId25"/>
    <p:sldId id="3674" r:id="rId26"/>
    <p:sldId id="3706" r:id="rId27"/>
    <p:sldId id="3700" r:id="rId28"/>
    <p:sldId id="3707" r:id="rId29"/>
    <p:sldId id="3708" r:id="rId30"/>
    <p:sldId id="25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BD9617-FAA9-2477-20A9-FEB9E5D6F92E}" name="Ingvild Saltnes Johansen" initials="IJ" userId="S::ingvjoh@trondelagfylke.no::38c27135-a93e-472f-9610-15a0adf483f4" providerId="AD"/>
  <p188:author id="{AB7FE62E-DADD-4D1C-9EF1-D864E629FB9E}" name="Turid Helene Vollmo" initials="TV" userId="S::turvo@trondelagfylke.no::f2d26cd9-a35b-445b-8164-bd4b5773ecd1" providerId="AD"/>
  <p188:author id="{05A718A5-B9BD-6919-C284-71A7B3DF56BD}" name="Per Jorulf Overvik" initials="PJO" userId="S::perov@trondelagfylke.no::2d1d3772-1781-4444-9e6a-ce4c1a60b3b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A036B-D698-4CBA-B325-2D82376E8EA0}" v="13" dt="2023-10-04T09:34:17.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86522" autoAdjust="0"/>
  </p:normalViewPr>
  <p:slideViewPr>
    <p:cSldViewPr snapToGrid="0">
      <p:cViewPr varScale="1">
        <p:scale>
          <a:sx n="117" d="100"/>
          <a:sy n="117" d="100"/>
        </p:scale>
        <p:origin x="1162" y="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 Jorulf Overvik" userId="2d1d3772-1781-4444-9e6a-ce4c1a60b3bb" providerId="ADAL" clId="{F07A036B-D698-4CBA-B325-2D82376E8EA0}"/>
    <pc:docChg chg="undo redo custSel addSld delSld modSld sldOrd">
      <pc:chgData name="Per Jorulf Overvik" userId="2d1d3772-1781-4444-9e6a-ce4c1a60b3bb" providerId="ADAL" clId="{F07A036B-D698-4CBA-B325-2D82376E8EA0}" dt="2023-10-04T09:10:52.894" v="958" actId="20577"/>
      <pc:docMkLst>
        <pc:docMk/>
      </pc:docMkLst>
      <pc:sldChg chg="modSp mod">
        <pc:chgData name="Per Jorulf Overvik" userId="2d1d3772-1781-4444-9e6a-ce4c1a60b3bb" providerId="ADAL" clId="{F07A036B-D698-4CBA-B325-2D82376E8EA0}" dt="2023-10-04T09:10:52.894" v="958" actId="20577"/>
        <pc:sldMkLst>
          <pc:docMk/>
          <pc:sldMk cId="2818905544" sldId="256"/>
        </pc:sldMkLst>
        <pc:spChg chg="mod">
          <ac:chgData name="Per Jorulf Overvik" userId="2d1d3772-1781-4444-9e6a-ce4c1a60b3bb" providerId="ADAL" clId="{F07A036B-D698-4CBA-B325-2D82376E8EA0}" dt="2023-10-04T09:10:52.894" v="958" actId="20577"/>
          <ac:spMkLst>
            <pc:docMk/>
            <pc:sldMk cId="2818905544" sldId="256"/>
            <ac:spMk id="5" creationId="{1138D0FA-153E-CF1A-C95B-05AEF7EE9BF2}"/>
          </ac:spMkLst>
        </pc:spChg>
      </pc:sldChg>
      <pc:sldChg chg="addSp delSp modSp mod modClrScheme chgLayout">
        <pc:chgData name="Per Jorulf Overvik" userId="2d1d3772-1781-4444-9e6a-ce4c1a60b3bb" providerId="ADAL" clId="{F07A036B-D698-4CBA-B325-2D82376E8EA0}" dt="2023-10-04T09:00:51.948" v="936" actId="113"/>
        <pc:sldMkLst>
          <pc:docMk/>
          <pc:sldMk cId="1947690937" sldId="257"/>
        </pc:sldMkLst>
        <pc:spChg chg="del">
          <ac:chgData name="Per Jorulf Overvik" userId="2d1d3772-1781-4444-9e6a-ce4c1a60b3bb" providerId="ADAL" clId="{F07A036B-D698-4CBA-B325-2D82376E8EA0}" dt="2023-10-04T08:10:26.955" v="0" actId="700"/>
          <ac:spMkLst>
            <pc:docMk/>
            <pc:sldMk cId="1947690937" sldId="257"/>
            <ac:spMk id="2" creationId="{DD2DD958-9E33-4E98-94A5-8F4B0B2F6E61}"/>
          </ac:spMkLst>
        </pc:spChg>
        <pc:spChg chg="del mod ord">
          <ac:chgData name="Per Jorulf Overvik" userId="2d1d3772-1781-4444-9e6a-ce4c1a60b3bb" providerId="ADAL" clId="{F07A036B-D698-4CBA-B325-2D82376E8EA0}" dt="2023-10-04T08:10:26.955" v="0" actId="700"/>
          <ac:spMkLst>
            <pc:docMk/>
            <pc:sldMk cId="1947690937" sldId="257"/>
            <ac:spMk id="3" creationId="{E2893986-BF14-45EA-A0C3-1041423DBA39}"/>
          </ac:spMkLst>
        </pc:spChg>
        <pc:spChg chg="add mod ord">
          <ac:chgData name="Per Jorulf Overvik" userId="2d1d3772-1781-4444-9e6a-ce4c1a60b3bb" providerId="ADAL" clId="{F07A036B-D698-4CBA-B325-2D82376E8EA0}" dt="2023-10-04T08:16:43.119" v="150" actId="1076"/>
          <ac:spMkLst>
            <pc:docMk/>
            <pc:sldMk cId="1947690937" sldId="257"/>
            <ac:spMk id="4" creationId="{7E871FCF-5441-490E-9E87-9500237FE266}"/>
          </ac:spMkLst>
        </pc:spChg>
        <pc:spChg chg="add mod">
          <ac:chgData name="Per Jorulf Overvik" userId="2d1d3772-1781-4444-9e6a-ce4c1a60b3bb" providerId="ADAL" clId="{F07A036B-D698-4CBA-B325-2D82376E8EA0}" dt="2023-10-04T09:00:51.948" v="936" actId="113"/>
          <ac:spMkLst>
            <pc:docMk/>
            <pc:sldMk cId="1947690937" sldId="257"/>
            <ac:spMk id="5" creationId="{EA45CE35-C607-EF01-A3DD-66F385DE39A0}"/>
          </ac:spMkLst>
        </pc:spChg>
      </pc:sldChg>
      <pc:sldChg chg="add del">
        <pc:chgData name="Per Jorulf Overvik" userId="2d1d3772-1781-4444-9e6a-ce4c1a60b3bb" providerId="ADAL" clId="{F07A036B-D698-4CBA-B325-2D82376E8EA0}" dt="2023-10-04T08:31:09.598" v="433" actId="2696"/>
        <pc:sldMkLst>
          <pc:docMk/>
          <pc:sldMk cId="169576289" sldId="276"/>
        </pc:sldMkLst>
      </pc:sldChg>
      <pc:sldChg chg="new del">
        <pc:chgData name="Per Jorulf Overvik" userId="2d1d3772-1781-4444-9e6a-ce4c1a60b3bb" providerId="ADAL" clId="{F07A036B-D698-4CBA-B325-2D82376E8EA0}" dt="2023-10-04T08:50:51.692" v="830" actId="47"/>
        <pc:sldMkLst>
          <pc:docMk/>
          <pc:sldMk cId="3941196474" sldId="289"/>
        </pc:sldMkLst>
      </pc:sldChg>
      <pc:sldChg chg="modSp add mod modCm">
        <pc:chgData name="Per Jorulf Overvik" userId="2d1d3772-1781-4444-9e6a-ce4c1a60b3bb" providerId="ADAL" clId="{F07A036B-D698-4CBA-B325-2D82376E8EA0}" dt="2023-10-04T08:26:27.777" v="299" actId="20577"/>
        <pc:sldMkLst>
          <pc:docMk/>
          <pc:sldMk cId="2780444201" sldId="3558"/>
        </pc:sldMkLst>
        <pc:spChg chg="mod">
          <ac:chgData name="Per Jorulf Overvik" userId="2d1d3772-1781-4444-9e6a-ce4c1a60b3bb" providerId="ADAL" clId="{F07A036B-D698-4CBA-B325-2D82376E8EA0}" dt="2023-10-04T08:26:27.777" v="299" actId="20577"/>
          <ac:spMkLst>
            <pc:docMk/>
            <pc:sldMk cId="2780444201" sldId="3558"/>
            <ac:spMk id="5" creationId="{1B7EFC23-4B3B-BFD6-0CAE-03BDC85C38E5}"/>
          </ac:spMkLst>
        </pc:spChg>
        <pc:extLst>
          <p:ext xmlns:p="http://schemas.openxmlformats.org/presentationml/2006/main" uri="{D6D511B9-2390-475A-947B-AFAB55BFBCF1}">
            <pc226:cmChg xmlns:pc226="http://schemas.microsoft.com/office/powerpoint/2022/06/main/command" chg="mod">
              <pc226:chgData name="Per Jorulf Overvik" userId="2d1d3772-1781-4444-9e6a-ce4c1a60b3bb" providerId="ADAL" clId="{F07A036B-D698-4CBA-B325-2D82376E8EA0}" dt="2023-10-04T08:26:27.777" v="299" actId="20577"/>
              <pc2:cmMkLst xmlns:pc2="http://schemas.microsoft.com/office/powerpoint/2019/9/main/command">
                <pc:docMk/>
                <pc:sldMk cId="2780444201" sldId="3558"/>
                <pc2:cmMk id="{C58C38B7-6A1C-4B04-AEF7-A428A9752D15}"/>
              </pc2:cmMkLst>
            </pc226:cmChg>
          </p:ext>
        </pc:extLst>
      </pc:sldChg>
      <pc:sldChg chg="modSp add mod modCm">
        <pc:chgData name="Per Jorulf Overvik" userId="2d1d3772-1781-4444-9e6a-ce4c1a60b3bb" providerId="ADAL" clId="{F07A036B-D698-4CBA-B325-2D82376E8EA0}" dt="2023-10-04T08:33:02.129" v="434" actId="20577"/>
        <pc:sldMkLst>
          <pc:docMk/>
          <pc:sldMk cId="323487529" sldId="3559"/>
        </pc:sldMkLst>
        <pc:spChg chg="mod">
          <ac:chgData name="Per Jorulf Overvik" userId="2d1d3772-1781-4444-9e6a-ce4c1a60b3bb" providerId="ADAL" clId="{F07A036B-D698-4CBA-B325-2D82376E8EA0}" dt="2023-10-04T08:33:02.129" v="434" actId="20577"/>
          <ac:spMkLst>
            <pc:docMk/>
            <pc:sldMk cId="323487529" sldId="3559"/>
            <ac:spMk id="5" creationId="{1B7EFC23-4B3B-BFD6-0CAE-03BDC85C38E5}"/>
          </ac:spMkLst>
        </pc:spChg>
        <pc:extLst>
          <p:ext xmlns:p="http://schemas.openxmlformats.org/presentationml/2006/main" uri="{D6D511B9-2390-475A-947B-AFAB55BFBCF1}">
            <pc226:cmChg xmlns:pc226="http://schemas.microsoft.com/office/powerpoint/2022/06/main/command" chg="mod">
              <pc226:chgData name="Per Jorulf Overvik" userId="2d1d3772-1781-4444-9e6a-ce4c1a60b3bb" providerId="ADAL" clId="{F07A036B-D698-4CBA-B325-2D82376E8EA0}" dt="2023-10-04T08:33:02.129" v="434" actId="20577"/>
              <pc2:cmMkLst xmlns:pc2="http://schemas.microsoft.com/office/powerpoint/2019/9/main/command">
                <pc:docMk/>
                <pc:sldMk cId="323487529" sldId="3559"/>
                <pc2:cmMk id="{8C1241A8-0263-4707-8E8A-6E32ACE80938}"/>
              </pc2:cmMkLst>
            </pc226:cmChg>
          </p:ext>
        </pc:extLst>
      </pc:sldChg>
      <pc:sldChg chg="add">
        <pc:chgData name="Per Jorulf Overvik" userId="2d1d3772-1781-4444-9e6a-ce4c1a60b3bb" providerId="ADAL" clId="{F07A036B-D698-4CBA-B325-2D82376E8EA0}" dt="2023-10-04T08:20:34.493" v="168"/>
        <pc:sldMkLst>
          <pc:docMk/>
          <pc:sldMk cId="4255395834" sldId="3560"/>
        </pc:sldMkLst>
      </pc:sldChg>
      <pc:sldChg chg="add">
        <pc:chgData name="Per Jorulf Overvik" userId="2d1d3772-1781-4444-9e6a-ce4c1a60b3bb" providerId="ADAL" clId="{F07A036B-D698-4CBA-B325-2D82376E8EA0}" dt="2023-10-04T08:20:34.493" v="168"/>
        <pc:sldMkLst>
          <pc:docMk/>
          <pc:sldMk cId="1995988831" sldId="3571"/>
        </pc:sldMkLst>
      </pc:sldChg>
      <pc:sldChg chg="add">
        <pc:chgData name="Per Jorulf Overvik" userId="2d1d3772-1781-4444-9e6a-ce4c1a60b3bb" providerId="ADAL" clId="{F07A036B-D698-4CBA-B325-2D82376E8EA0}" dt="2023-10-04T08:20:34.493" v="168"/>
        <pc:sldMkLst>
          <pc:docMk/>
          <pc:sldMk cId="308461399" sldId="3572"/>
        </pc:sldMkLst>
      </pc:sldChg>
      <pc:sldChg chg="add">
        <pc:chgData name="Per Jorulf Overvik" userId="2d1d3772-1781-4444-9e6a-ce4c1a60b3bb" providerId="ADAL" clId="{F07A036B-D698-4CBA-B325-2D82376E8EA0}" dt="2023-10-04T08:20:34.493" v="168"/>
        <pc:sldMkLst>
          <pc:docMk/>
          <pc:sldMk cId="1608252700" sldId="3574"/>
        </pc:sldMkLst>
      </pc:sldChg>
      <pc:sldChg chg="add">
        <pc:chgData name="Per Jorulf Overvik" userId="2d1d3772-1781-4444-9e6a-ce4c1a60b3bb" providerId="ADAL" clId="{F07A036B-D698-4CBA-B325-2D82376E8EA0}" dt="2023-10-04T08:20:34.493" v="168"/>
        <pc:sldMkLst>
          <pc:docMk/>
          <pc:sldMk cId="2455326798" sldId="3575"/>
        </pc:sldMkLst>
      </pc:sldChg>
      <pc:sldChg chg="add">
        <pc:chgData name="Per Jorulf Overvik" userId="2d1d3772-1781-4444-9e6a-ce4c1a60b3bb" providerId="ADAL" clId="{F07A036B-D698-4CBA-B325-2D82376E8EA0}" dt="2023-10-04T08:20:34.493" v="168"/>
        <pc:sldMkLst>
          <pc:docMk/>
          <pc:sldMk cId="108478101" sldId="3590"/>
        </pc:sldMkLst>
      </pc:sldChg>
      <pc:sldChg chg="add">
        <pc:chgData name="Per Jorulf Overvik" userId="2d1d3772-1781-4444-9e6a-ce4c1a60b3bb" providerId="ADAL" clId="{F07A036B-D698-4CBA-B325-2D82376E8EA0}" dt="2023-10-04T08:20:34.493" v="168"/>
        <pc:sldMkLst>
          <pc:docMk/>
          <pc:sldMk cId="1717132528" sldId="3602"/>
        </pc:sldMkLst>
      </pc:sldChg>
      <pc:sldChg chg="modSp add mod">
        <pc:chgData name="Per Jorulf Overvik" userId="2d1d3772-1781-4444-9e6a-ce4c1a60b3bb" providerId="ADAL" clId="{F07A036B-D698-4CBA-B325-2D82376E8EA0}" dt="2023-10-04T08:41:20.505" v="494" actId="20577"/>
        <pc:sldMkLst>
          <pc:docMk/>
          <pc:sldMk cId="2902291613" sldId="3603"/>
        </pc:sldMkLst>
        <pc:spChg chg="mod">
          <ac:chgData name="Per Jorulf Overvik" userId="2d1d3772-1781-4444-9e6a-ce4c1a60b3bb" providerId="ADAL" clId="{F07A036B-D698-4CBA-B325-2D82376E8EA0}" dt="2023-10-04T08:41:20.505" v="494" actId="20577"/>
          <ac:spMkLst>
            <pc:docMk/>
            <pc:sldMk cId="2902291613" sldId="3603"/>
            <ac:spMk id="2" creationId="{EACFC1CF-0D34-8705-D547-16B18431F571}"/>
          </ac:spMkLst>
        </pc:spChg>
      </pc:sldChg>
      <pc:sldChg chg="add">
        <pc:chgData name="Per Jorulf Overvik" userId="2d1d3772-1781-4444-9e6a-ce4c1a60b3bb" providerId="ADAL" clId="{F07A036B-D698-4CBA-B325-2D82376E8EA0}" dt="2023-10-04T08:20:34.493" v="168"/>
        <pc:sldMkLst>
          <pc:docMk/>
          <pc:sldMk cId="1888335438" sldId="3606"/>
        </pc:sldMkLst>
      </pc:sldChg>
      <pc:sldChg chg="add del">
        <pc:chgData name="Per Jorulf Overvik" userId="2d1d3772-1781-4444-9e6a-ce4c1a60b3bb" providerId="ADAL" clId="{F07A036B-D698-4CBA-B325-2D82376E8EA0}" dt="2023-10-04T08:38:37.932" v="436" actId="2696"/>
        <pc:sldMkLst>
          <pc:docMk/>
          <pc:sldMk cId="1138277100" sldId="3616"/>
        </pc:sldMkLst>
      </pc:sldChg>
      <pc:sldChg chg="addSp delSp modSp add mod">
        <pc:chgData name="Per Jorulf Overvik" userId="2d1d3772-1781-4444-9e6a-ce4c1a60b3bb" providerId="ADAL" clId="{F07A036B-D698-4CBA-B325-2D82376E8EA0}" dt="2023-10-04T09:09:28.792" v="955" actId="1076"/>
        <pc:sldMkLst>
          <pc:docMk/>
          <pc:sldMk cId="3082985795" sldId="3673"/>
        </pc:sldMkLst>
        <pc:spChg chg="mod">
          <ac:chgData name="Per Jorulf Overvik" userId="2d1d3772-1781-4444-9e6a-ce4c1a60b3bb" providerId="ADAL" clId="{F07A036B-D698-4CBA-B325-2D82376E8EA0}" dt="2023-10-04T08:39:12.334" v="439" actId="1076"/>
          <ac:spMkLst>
            <pc:docMk/>
            <pc:sldMk cId="3082985795" sldId="3673"/>
            <ac:spMk id="2" creationId="{950BEC9B-6BB8-D7AC-BA19-BB9E76B545F7}"/>
          </ac:spMkLst>
        </pc:spChg>
        <pc:spChg chg="mod">
          <ac:chgData name="Per Jorulf Overvik" userId="2d1d3772-1781-4444-9e6a-ce4c1a60b3bb" providerId="ADAL" clId="{F07A036B-D698-4CBA-B325-2D82376E8EA0}" dt="2023-10-04T09:09:26.246" v="954" actId="1076"/>
          <ac:spMkLst>
            <pc:docMk/>
            <pc:sldMk cId="3082985795" sldId="3673"/>
            <ac:spMk id="3" creationId="{E1CD68A6-45D0-B52A-132E-E6DBB30CA645}"/>
          </ac:spMkLst>
        </pc:spChg>
        <pc:picChg chg="add del">
          <ac:chgData name="Per Jorulf Overvik" userId="2d1d3772-1781-4444-9e6a-ce4c1a60b3bb" providerId="ADAL" clId="{F07A036B-D698-4CBA-B325-2D82376E8EA0}" dt="2023-10-04T09:09:17.194" v="949" actId="478"/>
          <ac:picMkLst>
            <pc:docMk/>
            <pc:sldMk cId="3082985795" sldId="3673"/>
            <ac:picMk id="4" creationId="{10A26FE5-A2FC-678A-1AA6-FD50DA35B6BD}"/>
          </ac:picMkLst>
        </pc:picChg>
        <pc:picChg chg="add del mod ord">
          <ac:chgData name="Per Jorulf Overvik" userId="2d1d3772-1781-4444-9e6a-ce4c1a60b3bb" providerId="ADAL" clId="{F07A036B-D698-4CBA-B325-2D82376E8EA0}" dt="2023-10-04T09:09:28.792" v="955" actId="1076"/>
          <ac:picMkLst>
            <pc:docMk/>
            <pc:sldMk cId="3082985795" sldId="3673"/>
            <ac:picMk id="6" creationId="{9D1CA417-298D-3951-29FE-1888F9C52DDD}"/>
          </ac:picMkLst>
        </pc:picChg>
      </pc:sldChg>
      <pc:sldChg chg="add ord">
        <pc:chgData name="Per Jorulf Overvik" userId="2d1d3772-1781-4444-9e6a-ce4c1a60b3bb" providerId="ADAL" clId="{F07A036B-D698-4CBA-B325-2D82376E8EA0}" dt="2023-10-04T08:47:54.779" v="682"/>
        <pc:sldMkLst>
          <pc:docMk/>
          <pc:sldMk cId="2656612215" sldId="3674"/>
        </pc:sldMkLst>
      </pc:sldChg>
      <pc:sldChg chg="add del">
        <pc:chgData name="Per Jorulf Overvik" userId="2d1d3772-1781-4444-9e6a-ce4c1a60b3bb" providerId="ADAL" clId="{F07A036B-D698-4CBA-B325-2D82376E8EA0}" dt="2023-10-04T08:31:05.291" v="432" actId="2696"/>
        <pc:sldMkLst>
          <pc:docMk/>
          <pc:sldMk cId="3495867513" sldId="3688"/>
        </pc:sldMkLst>
      </pc:sldChg>
      <pc:sldChg chg="addSp delSp modSp add mod ord setBg modClrScheme chgLayout">
        <pc:chgData name="Per Jorulf Overvik" userId="2d1d3772-1781-4444-9e6a-ce4c1a60b3bb" providerId="ADAL" clId="{F07A036B-D698-4CBA-B325-2D82376E8EA0}" dt="2023-10-04T09:09:52.663" v="957" actId="20577"/>
        <pc:sldMkLst>
          <pc:docMk/>
          <pc:sldMk cId="2851389381" sldId="3700"/>
        </pc:sldMkLst>
        <pc:spChg chg="mod ord">
          <ac:chgData name="Per Jorulf Overvik" userId="2d1d3772-1781-4444-9e6a-ce4c1a60b3bb" providerId="ADAL" clId="{F07A036B-D698-4CBA-B325-2D82376E8EA0}" dt="2023-10-04T08:48:17.743" v="688" actId="20577"/>
          <ac:spMkLst>
            <pc:docMk/>
            <pc:sldMk cId="2851389381" sldId="3700"/>
            <ac:spMk id="2" creationId="{A44B1249-F25C-1543-9334-27FDAEF15008}"/>
          </ac:spMkLst>
        </pc:spChg>
        <pc:spChg chg="mod ord">
          <ac:chgData name="Per Jorulf Overvik" userId="2d1d3772-1781-4444-9e6a-ce4c1a60b3bb" providerId="ADAL" clId="{F07A036B-D698-4CBA-B325-2D82376E8EA0}" dt="2023-10-04T09:09:52.663" v="957" actId="20577"/>
          <ac:spMkLst>
            <pc:docMk/>
            <pc:sldMk cId="2851389381" sldId="3700"/>
            <ac:spMk id="4" creationId="{EC3ADB25-518E-F6F8-48CD-B4FF15CE1D20}"/>
          </ac:spMkLst>
        </pc:spChg>
        <pc:spChg chg="add del mod">
          <ac:chgData name="Per Jorulf Overvik" userId="2d1d3772-1781-4444-9e6a-ce4c1a60b3bb" providerId="ADAL" clId="{F07A036B-D698-4CBA-B325-2D82376E8EA0}" dt="2023-10-04T08:42:41.170" v="500" actId="700"/>
          <ac:spMkLst>
            <pc:docMk/>
            <pc:sldMk cId="2851389381" sldId="3700"/>
            <ac:spMk id="6" creationId="{AC98B721-32A3-7E02-37B4-E331DACBF6BB}"/>
          </ac:spMkLst>
        </pc:spChg>
        <pc:picChg chg="del mod">
          <ac:chgData name="Per Jorulf Overvik" userId="2d1d3772-1781-4444-9e6a-ce4c1a60b3bb" providerId="ADAL" clId="{F07A036B-D698-4CBA-B325-2D82376E8EA0}" dt="2023-10-04T08:42:26.396" v="499" actId="478"/>
          <ac:picMkLst>
            <pc:docMk/>
            <pc:sldMk cId="2851389381" sldId="3700"/>
            <ac:picMk id="5" creationId="{697222F0-B474-5D58-C42D-AF15E4056020}"/>
          </ac:picMkLst>
        </pc:picChg>
      </pc:sldChg>
      <pc:sldChg chg="add modNotesTx">
        <pc:chgData name="Per Jorulf Overvik" userId="2d1d3772-1781-4444-9e6a-ce4c1a60b3bb" providerId="ADAL" clId="{F07A036B-D698-4CBA-B325-2D82376E8EA0}" dt="2023-10-04T08:30:56.494" v="431" actId="20577"/>
        <pc:sldMkLst>
          <pc:docMk/>
          <pc:sldMk cId="104965816" sldId="3704"/>
        </pc:sldMkLst>
      </pc:sldChg>
      <pc:sldChg chg="add">
        <pc:chgData name="Per Jorulf Overvik" userId="2d1d3772-1781-4444-9e6a-ce4c1a60b3bb" providerId="ADAL" clId="{F07A036B-D698-4CBA-B325-2D82376E8EA0}" dt="2023-10-04T08:20:34.493" v="168"/>
        <pc:sldMkLst>
          <pc:docMk/>
          <pc:sldMk cId="2865150454" sldId="3705"/>
        </pc:sldMkLst>
      </pc:sldChg>
      <pc:sldChg chg="add ord">
        <pc:chgData name="Per Jorulf Overvik" userId="2d1d3772-1781-4444-9e6a-ce4c1a60b3bb" providerId="ADAL" clId="{F07A036B-D698-4CBA-B325-2D82376E8EA0}" dt="2023-10-04T08:47:54.779" v="682"/>
        <pc:sldMkLst>
          <pc:docMk/>
          <pc:sldMk cId="3107068619" sldId="3706"/>
        </pc:sldMkLst>
      </pc:sldChg>
      <pc:sldChg chg="modSp add mod">
        <pc:chgData name="Per Jorulf Overvik" userId="2d1d3772-1781-4444-9e6a-ce4c1a60b3bb" providerId="ADAL" clId="{F07A036B-D698-4CBA-B325-2D82376E8EA0}" dt="2023-10-04T09:09:47.372" v="956" actId="207"/>
        <pc:sldMkLst>
          <pc:docMk/>
          <pc:sldMk cId="1749980866" sldId="3707"/>
        </pc:sldMkLst>
        <pc:spChg chg="mod">
          <ac:chgData name="Per Jorulf Overvik" userId="2d1d3772-1781-4444-9e6a-ce4c1a60b3bb" providerId="ADAL" clId="{F07A036B-D698-4CBA-B325-2D82376E8EA0}" dt="2023-10-04T09:09:47.372" v="956" actId="207"/>
          <ac:spMkLst>
            <pc:docMk/>
            <pc:sldMk cId="1749980866" sldId="3707"/>
            <ac:spMk id="2" creationId="{A44B1249-F25C-1543-9334-27FDAEF15008}"/>
          </ac:spMkLst>
        </pc:spChg>
        <pc:spChg chg="mod">
          <ac:chgData name="Per Jorulf Overvik" userId="2d1d3772-1781-4444-9e6a-ce4c1a60b3bb" providerId="ADAL" clId="{F07A036B-D698-4CBA-B325-2D82376E8EA0}" dt="2023-10-04T08:50:43.629" v="829" actId="20577"/>
          <ac:spMkLst>
            <pc:docMk/>
            <pc:sldMk cId="1749980866" sldId="3707"/>
            <ac:spMk id="4" creationId="{EC3ADB25-518E-F6F8-48CD-B4FF15CE1D20}"/>
          </ac:spMkLst>
        </pc:spChg>
      </pc:sldChg>
      <pc:sldChg chg="addSp modSp new mod">
        <pc:chgData name="Per Jorulf Overvik" userId="2d1d3772-1781-4444-9e6a-ce4c1a60b3bb" providerId="ADAL" clId="{F07A036B-D698-4CBA-B325-2D82376E8EA0}" dt="2023-10-04T08:58:55.772" v="930" actId="403"/>
        <pc:sldMkLst>
          <pc:docMk/>
          <pc:sldMk cId="474573964" sldId="3708"/>
        </pc:sldMkLst>
        <pc:spChg chg="add mod">
          <ac:chgData name="Per Jorulf Overvik" userId="2d1d3772-1781-4444-9e6a-ce4c1a60b3bb" providerId="ADAL" clId="{F07A036B-D698-4CBA-B325-2D82376E8EA0}" dt="2023-10-04T08:58:41.330" v="924" actId="1076"/>
          <ac:spMkLst>
            <pc:docMk/>
            <pc:sldMk cId="474573964" sldId="3708"/>
            <ac:spMk id="5" creationId="{19B73B2B-F7D4-1B40-9F9E-34BFB5680B2D}"/>
          </ac:spMkLst>
        </pc:spChg>
        <pc:spChg chg="add mod">
          <ac:chgData name="Per Jorulf Overvik" userId="2d1d3772-1781-4444-9e6a-ce4c1a60b3bb" providerId="ADAL" clId="{F07A036B-D698-4CBA-B325-2D82376E8EA0}" dt="2023-10-04T08:58:55.772" v="930" actId="403"/>
          <ac:spMkLst>
            <pc:docMk/>
            <pc:sldMk cId="474573964" sldId="3708"/>
            <ac:spMk id="6" creationId="{7B762B60-6F26-C23F-366D-2663FF48878F}"/>
          </ac:spMkLst>
        </pc:spChg>
        <pc:picChg chg="add mod">
          <ac:chgData name="Per Jorulf Overvik" userId="2d1d3772-1781-4444-9e6a-ce4c1a60b3bb" providerId="ADAL" clId="{F07A036B-D698-4CBA-B325-2D82376E8EA0}" dt="2023-10-04T08:58:45.450" v="926" actId="1076"/>
          <ac:picMkLst>
            <pc:docMk/>
            <pc:sldMk cId="474573964" sldId="3708"/>
            <ac:picMk id="4" creationId="{3F6A4BF9-D3FD-D881-72EB-558A6486E9A7}"/>
          </ac:picMkLst>
        </pc:picChg>
      </pc:sldChg>
    </pc:docChg>
  </pc:docChgLst>
</pc:chgInfo>
</file>

<file path=ppt/comments/modernComment_DE6_A5BA3629.xml><?xml version="1.0" encoding="utf-8"?>
<p188:cmLst xmlns:a="http://schemas.openxmlformats.org/drawingml/2006/main" xmlns:r="http://schemas.openxmlformats.org/officeDocument/2006/relationships" xmlns:p188="http://schemas.microsoft.com/office/powerpoint/2018/8/main">
  <p188:cm id="{C58C38B7-6A1C-4B04-AEF7-A428A9752D15}" authorId="{AB7FE62E-DADD-4D1C-9EF1-D864E629FB9E}" created="2023-09-28T09:12:22.325">
    <ac:txMkLst xmlns:ac="http://schemas.microsoft.com/office/drawing/2013/main/command">
      <pc:docMk xmlns:pc="http://schemas.microsoft.com/office/powerpoint/2013/main/command"/>
      <pc:sldMk xmlns:pc="http://schemas.microsoft.com/office/powerpoint/2013/main/command" cId="2780444201" sldId="3558"/>
      <ac:spMk id="5" creationId="{1B7EFC23-4B3B-BFD6-0CAE-03BDC85C38E5}"/>
      <ac:txMk cp="408">
        <ac:context len="779" hash="1664027464"/>
      </ac:txMk>
    </ac:txMkLst>
    <p188:pos x="3582389" y="2404753"/>
    <p188:txBody>
      <a:bodyPr/>
      <a:lstStyle/>
      <a:p>
        <a:r>
          <a:rPr lang="nb-NO"/>
          <a:t>Bør skrives om: Innfasing av ny kraftproduksjon er arealkrevende. Se på hvordan omtale dilemmaer under Kamp om arealene</a:t>
        </a:r>
      </a:p>
    </p188:txBody>
  </p188:cm>
</p188:cmLst>
</file>

<file path=ppt/comments/modernComment_DE7_13480729.xml><?xml version="1.0" encoding="utf-8"?>
<p188:cmLst xmlns:a="http://schemas.openxmlformats.org/drawingml/2006/main" xmlns:r="http://schemas.openxmlformats.org/officeDocument/2006/relationships" xmlns:p188="http://schemas.microsoft.com/office/powerpoint/2018/8/main">
  <p188:cm id="{8C1241A8-0263-4707-8E8A-6E32ACE80938}" authorId="{AB7FE62E-DADD-4D1C-9EF1-D864E629FB9E}" created="2023-09-28T13:10:02.004">
    <ac:txMkLst xmlns:ac="http://schemas.microsoft.com/office/drawing/2013/main/command">
      <pc:docMk xmlns:pc="http://schemas.microsoft.com/office/powerpoint/2013/main/command"/>
      <pc:sldMk xmlns:pc="http://schemas.microsoft.com/office/powerpoint/2013/main/command" cId="323487529" sldId="3559"/>
      <ac:spMk id="5" creationId="{1B7EFC23-4B3B-BFD6-0CAE-03BDC85C38E5}"/>
      <ac:txMk cp="503" len="88">
        <ac:context len="808" hash="1014714210"/>
      </ac:txMk>
    </ac:txMkLst>
    <p188:pos x="4599940" y="3014464"/>
    <p188:txBody>
      <a:bodyPr/>
      <a:lstStyle/>
      <a:p>
        <a:r>
          <a:rPr lang="nb-NO"/>
          <a:t>Kan kanskje spisse dette mot klima eller slette ettersom det står arealbruk i punkt over. Alternativ hvis eget punkt: Nedbygging av arealer påvirker naturens egen mulighet for å fange og binde karbon.</a:t>
        </a:r>
      </a:p>
    </p188:txBody>
  </p188:cm>
</p188:cmLst>
</file>

<file path=ppt/comments/modernComment_DF3_76F85F5F.xml><?xml version="1.0" encoding="utf-8"?>
<p188:cmLst xmlns:a="http://schemas.openxmlformats.org/drawingml/2006/main" xmlns:r="http://schemas.openxmlformats.org/officeDocument/2006/relationships" xmlns:p188="http://schemas.microsoft.com/office/powerpoint/2018/8/main">
  <p188:cm id="{107462F2-F0CC-47C1-9E6D-1D449486ADC3}" authorId="{0FBD9617-FAA9-2477-20A9-FEB9E5D6F92E}" created="2023-09-26T09:49:19.051">
    <ac:txMkLst xmlns:ac="http://schemas.microsoft.com/office/drawing/2013/main/command">
      <pc:docMk xmlns:pc="http://schemas.microsoft.com/office/powerpoint/2013/main/command"/>
      <pc:sldMk xmlns:pc="http://schemas.microsoft.com/office/powerpoint/2013/main/command" cId="1995988831" sldId="3571"/>
      <ac:spMk id="7" creationId="{4204CE17-1725-F075-A23B-371D35A916C3}"/>
      <ac:txMk cp="96">
        <ac:context len="576" hash="1750050972"/>
      </ac:txMk>
    </ac:txMkLst>
    <p188:pos x="6188363" y="842818"/>
    <p188:replyLst>
      <p188:reply id="{6E40D05B-4DC8-47CB-AF1A-13545714D8AA}" authorId="{05A718A5-B9BD-6919-C284-71A7B3DF56BD}" created="2023-09-28T12:12:55.404">
        <p188:txBody>
          <a:bodyPr/>
          <a:lstStyle/>
          <a:p>
            <a:r>
              <a:rPr lang="nb-NO"/>
              <a:t>Tok ut setningen om kommende etterspørsel. Svares ut 2 sider senere</a:t>
            </a:r>
          </a:p>
        </p188:txBody>
      </p188:reply>
    </p188:replyLst>
    <p188:txBody>
      <a:bodyPr/>
      <a:lstStyle/>
      <a:p>
        <a:r>
          <a:rPr lang="nb-NO"/>
          <a:t>Kan det utdypes lit her, eventuelt inkludere spekuleringer om hva som kommer til å spise opp dette overskuddet. </a:t>
        </a:r>
      </a:p>
    </p188:txBody>
  </p188:cm>
</p188:cmLst>
</file>

<file path=ppt/comments/modernComment_DF7_9259504E.xml><?xml version="1.0" encoding="utf-8"?>
<p188:cmLst xmlns:a="http://schemas.openxmlformats.org/drawingml/2006/main" xmlns:r="http://schemas.openxmlformats.org/officeDocument/2006/relationships" xmlns:p188="http://schemas.microsoft.com/office/powerpoint/2018/8/main">
  <p188:cm id="{65435F6E-6D91-4B14-999B-093BD2140FC1}" authorId="{0FBD9617-FAA9-2477-20A9-FEB9E5D6F92E}" created="2023-09-27T07:24:36.708">
    <pc:sldMkLst xmlns:pc="http://schemas.microsoft.com/office/powerpoint/2013/main/command">
      <pc:docMk/>
      <pc:sldMk cId="2455326798" sldId="3575"/>
    </pc:sldMkLst>
    <p188:txBody>
      <a:bodyPr/>
      <a:lstStyle/>
      <a:p>
        <a:r>
          <a:rPr lang="nb-NO"/>
          <a:t>Kan vi få inn noe tekst som forteller om hva vi ser og hvorfor?</a:t>
        </a:r>
      </a:p>
    </p188:txBody>
  </p188:cm>
</p188:cmLst>
</file>

<file path=ppt/comments/modernComment_E12_66595CF0.xml><?xml version="1.0" encoding="utf-8"?>
<p188:cmLst xmlns:a="http://schemas.openxmlformats.org/drawingml/2006/main" xmlns:r="http://schemas.openxmlformats.org/officeDocument/2006/relationships" xmlns:p188="http://schemas.microsoft.com/office/powerpoint/2018/8/main">
  <p188:cm id="{BA857174-B374-43B1-9172-1CD69BC0A145}" authorId="{AB7FE62E-DADD-4D1C-9EF1-D864E629FB9E}" created="2023-09-27T13:25:00.728">
    <ac:txMkLst xmlns:ac="http://schemas.microsoft.com/office/drawing/2013/main/command">
      <pc:docMk xmlns:pc="http://schemas.microsoft.com/office/powerpoint/2013/main/command"/>
      <pc:sldMk xmlns:pc="http://schemas.microsoft.com/office/powerpoint/2013/main/command" cId="1717132528" sldId="3602"/>
      <ac:spMk id="5" creationId="{1B7EFC23-4B3B-BFD6-0CAE-03BDC85C38E5}"/>
      <ac:txMk cp="475">
        <ac:context len="1072" hash="1582386644"/>
      </ac:txMk>
    </ac:txMkLst>
    <p188:pos x="1632857" y="2008909"/>
    <p188:txBody>
      <a:bodyPr/>
      <a:lstStyle/>
      <a:p>
        <a:r>
          <a:rPr lang="nb-NO"/>
          <a:t>Flytt til mulighet og nevn areal og naturregnskap</a:t>
        </a:r>
      </a:p>
    </p188:txBody>
  </p188:cm>
  <p188:cm id="{938991FD-782F-4541-B85F-C5BE4844A808}" authorId="{AB7FE62E-DADD-4D1C-9EF1-D864E629FB9E}" created="2023-09-27T13:31:05.562">
    <pc:sldMkLst xmlns:pc="http://schemas.microsoft.com/office/powerpoint/2013/main/command">
      <pc:docMk/>
      <pc:sldMk cId="1717132528" sldId="3602"/>
    </pc:sldMkLst>
    <p188:txBody>
      <a:bodyPr/>
      <a:lstStyle/>
      <a:p>
        <a:r>
          <a:rPr lang="nb-NO"/>
          <a:t>Flytt opp som punkt 3</a:t>
        </a:r>
      </a:p>
    </p188:txBody>
  </p188:cm>
  <p188:cm id="{C1756CD1-A96E-4AC1-9B88-A7EEF5E2EE55}" authorId="{AB7FE62E-DADD-4D1C-9EF1-D864E629FB9E}" created="2023-09-28T06:16:02.267">
    <ac:txMkLst xmlns:ac="http://schemas.microsoft.com/office/drawing/2013/main/command">
      <pc:docMk xmlns:pc="http://schemas.microsoft.com/office/powerpoint/2013/main/command"/>
      <pc:sldMk xmlns:pc="http://schemas.microsoft.com/office/powerpoint/2013/main/command" cId="1717132528" sldId="3602"/>
      <ac:spMk id="8" creationId="{333978F3-2972-1461-F73F-E60FBCFCFED1}"/>
      <ac:txMk cp="801" len="19">
        <ac:context len="915" hash="1224331687"/>
      </ac:txMk>
    </ac:txMkLst>
    <p188:pos x="1919844" y="4285012"/>
    <p188:txBody>
      <a:bodyPr/>
      <a:lstStyle/>
      <a:p>
        <a:r>
          <a:rPr lang="nb-NO"/>
          <a:t>Besøksstrategier?</a:t>
        </a:r>
      </a:p>
    </p188:txBody>
  </p188:cm>
  <p188:cm id="{6043423A-FAD6-448C-B4CD-861ADBCFBC37}" authorId="{AB7FE62E-DADD-4D1C-9EF1-D864E629FB9E}" created="2023-09-28T06:23:25.069">
    <ac:txMkLst xmlns:ac="http://schemas.microsoft.com/office/drawing/2013/main/command">
      <pc:docMk xmlns:pc="http://schemas.microsoft.com/office/powerpoint/2013/main/command"/>
      <pc:sldMk xmlns:pc="http://schemas.microsoft.com/office/powerpoint/2013/main/command" cId="1717132528" sldId="3602"/>
      <ac:spMk id="8" creationId="{333978F3-2972-1461-F73F-E60FBCFCFED1}"/>
      <ac:txMk cp="646" len="53">
        <ac:context len="915" hash="1224331687"/>
      </ac:txMk>
    </ac:txMkLst>
    <p188:pos x="4562103" y="3394363"/>
    <p188:txBody>
      <a:bodyPr/>
      <a:lstStyle/>
      <a:p>
        <a:r>
          <a:rPr lang="nb-NO"/>
          <a:t>Kan forstås som taler for en intensivert drift som ikke nødvendigvis er bra for naturverdiene.. Tenkt på beiting og slått i utmark også her? Landbruk (jord, skog, reindrift)?</a:t>
        </a:r>
      </a:p>
    </p188:txBody>
  </p188:cm>
  <p188:cm id="{B571DA4F-4C5C-40C0-83D2-B065FFF14A58}" authorId="{05A718A5-B9BD-6919-C284-71A7B3DF56BD}" created="2023-09-28T11:14:21.899">
    <ac:txMkLst xmlns:ac="http://schemas.microsoft.com/office/drawing/2013/main/command">
      <pc:docMk xmlns:pc="http://schemas.microsoft.com/office/powerpoint/2013/main/command"/>
      <pc:sldMk xmlns:pc="http://schemas.microsoft.com/office/powerpoint/2013/main/command" cId="1717132528" sldId="3602"/>
      <ac:spMk id="5" creationId="{1B7EFC23-4B3B-BFD6-0CAE-03BDC85C38E5}"/>
      <ac:txMk cp="7" len="8">
        <ac:context len="1072" hash="1582386644"/>
      </ac:txMk>
    </ac:txMkLst>
    <p188:pos x="1893703" y="390540"/>
    <p188:txBody>
      <a:bodyPr/>
      <a:lstStyle/>
      <a:p>
        <a:r>
          <a:rPr lang="nb-NO"/>
          <a:t>[@Turid Helene Vollmo] Arealbruk er et begrep som dekker både land og vann. Havbruk betyr i praksis oppdrettsnæringen. Ettersom havbruk nevnes lenger ned så kan det vel tas vekk her?</a:t>
        </a:r>
      </a:p>
    </p188:txBody>
  </p188:cm>
</p188:cmLst>
</file>

<file path=ppt/comments/modernComment_E79_AAC6B9F6.xml><?xml version="1.0" encoding="utf-8"?>
<p188:cmLst xmlns:a="http://schemas.openxmlformats.org/drawingml/2006/main" xmlns:r="http://schemas.openxmlformats.org/officeDocument/2006/relationships" xmlns:p188="http://schemas.microsoft.com/office/powerpoint/2018/8/main">
  <p188:cm id="{82C1A012-7A2B-4DA6-AB63-44E5A6D67452}" authorId="{0FBD9617-FAA9-2477-20A9-FEB9E5D6F92E}" created="2023-09-27T07:24:27.395">
    <pc:sldMkLst xmlns:pc="http://schemas.microsoft.com/office/powerpoint/2013/main/command">
      <pc:docMk/>
      <pc:sldMk cId="2865150454" sldId="289"/>
    </pc:sldMkLst>
    <p188:txBody>
      <a:bodyPr/>
      <a:lstStyle/>
      <a:p>
        <a:r>
          <a:rPr lang="nb-NO"/>
          <a:t>Kan vi få inn noe tekst som forteller om hva vi ser og hvorfor?</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9FB6CF-A2EF-4C31-8489-E5D66A3AA12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D05A722-CCB7-4C20-95C1-781D535D8B42}">
      <dgm:prSet/>
      <dgm:spPr/>
      <dgm:t>
        <a:bodyPr/>
        <a:lstStyle/>
        <a:p>
          <a:pPr>
            <a:lnSpc>
              <a:spcPct val="100000"/>
            </a:lnSpc>
          </a:pPr>
          <a:r>
            <a:rPr lang="nb-NO"/>
            <a:t>Kunnskapsgrunnlag/ diskusjonsnotater om sentrale tema/ drivkrefter</a:t>
          </a:r>
          <a:endParaRPr lang="en-US"/>
        </a:p>
      </dgm:t>
    </dgm:pt>
    <dgm:pt modelId="{D0F3B517-0D59-4DF0-B05D-DE7AAFBB3689}" type="parTrans" cxnId="{F6418BFE-0503-4EBB-B24A-73E244887DA9}">
      <dgm:prSet/>
      <dgm:spPr/>
      <dgm:t>
        <a:bodyPr/>
        <a:lstStyle/>
        <a:p>
          <a:endParaRPr lang="en-US"/>
        </a:p>
      </dgm:t>
    </dgm:pt>
    <dgm:pt modelId="{924FA86B-2ECE-42F0-811B-5567D2418AED}" type="sibTrans" cxnId="{F6418BFE-0503-4EBB-B24A-73E244887DA9}">
      <dgm:prSet/>
      <dgm:spPr/>
      <dgm:t>
        <a:bodyPr/>
        <a:lstStyle/>
        <a:p>
          <a:endParaRPr lang="en-US"/>
        </a:p>
      </dgm:t>
    </dgm:pt>
    <dgm:pt modelId="{D83D46DB-0DA6-4C8B-AE95-4026892730CF}">
      <dgm:prSet/>
      <dgm:spPr/>
      <dgm:t>
        <a:bodyPr/>
        <a:lstStyle/>
        <a:p>
          <a:pPr>
            <a:lnSpc>
              <a:spcPct val="100000"/>
            </a:lnSpc>
          </a:pPr>
          <a:r>
            <a:rPr lang="nb-NO"/>
            <a:t>Oppsummeres i samlet utfordrings- og mulighetsbilde</a:t>
          </a:r>
          <a:endParaRPr lang="en-US"/>
        </a:p>
      </dgm:t>
    </dgm:pt>
    <dgm:pt modelId="{62948BB4-0313-45DA-A7FE-7824E95B9AF2}" type="parTrans" cxnId="{006F2877-12B3-4E2D-AAF5-BCAFE62C15F9}">
      <dgm:prSet/>
      <dgm:spPr/>
      <dgm:t>
        <a:bodyPr/>
        <a:lstStyle/>
        <a:p>
          <a:endParaRPr lang="en-US"/>
        </a:p>
      </dgm:t>
    </dgm:pt>
    <dgm:pt modelId="{2C2F58E6-1F4B-4AC4-97A7-5515D1435CCA}" type="sibTrans" cxnId="{006F2877-12B3-4E2D-AAF5-BCAFE62C15F9}">
      <dgm:prSet/>
      <dgm:spPr/>
      <dgm:t>
        <a:bodyPr/>
        <a:lstStyle/>
        <a:p>
          <a:endParaRPr lang="en-US"/>
        </a:p>
      </dgm:t>
    </dgm:pt>
    <dgm:pt modelId="{00BA3C82-BA96-4B71-A7B7-9F7CA82500CF}">
      <dgm:prSet/>
      <dgm:spPr/>
      <dgm:t>
        <a:bodyPr/>
        <a:lstStyle/>
        <a:p>
          <a:pPr>
            <a:lnSpc>
              <a:spcPct val="100000"/>
            </a:lnSpc>
          </a:pPr>
          <a:r>
            <a:rPr lang="nb-NO"/>
            <a:t>Vurdering av eksisterende planer og planbehov</a:t>
          </a:r>
          <a:endParaRPr lang="en-US"/>
        </a:p>
      </dgm:t>
    </dgm:pt>
    <dgm:pt modelId="{1DC0B3A6-40B4-49A2-829C-B7C8BF3BF075}" type="parTrans" cxnId="{33C1984E-8E18-4206-8DCA-0632DADF2B2E}">
      <dgm:prSet/>
      <dgm:spPr/>
      <dgm:t>
        <a:bodyPr/>
        <a:lstStyle/>
        <a:p>
          <a:endParaRPr lang="en-US"/>
        </a:p>
      </dgm:t>
    </dgm:pt>
    <dgm:pt modelId="{8109FD98-1B2F-41CA-909F-7B8F8AA700B0}" type="sibTrans" cxnId="{33C1984E-8E18-4206-8DCA-0632DADF2B2E}">
      <dgm:prSet/>
      <dgm:spPr/>
      <dgm:t>
        <a:bodyPr/>
        <a:lstStyle/>
        <a:p>
          <a:endParaRPr lang="en-US"/>
        </a:p>
      </dgm:t>
    </dgm:pt>
    <dgm:pt modelId="{8ADB057F-00A0-470E-98C8-41CF3B23752F}">
      <dgm:prSet/>
      <dgm:spPr/>
      <dgm:t>
        <a:bodyPr/>
        <a:lstStyle/>
        <a:p>
          <a:pPr>
            <a:lnSpc>
              <a:spcPct val="100000"/>
            </a:lnSpc>
          </a:pPr>
          <a:r>
            <a:rPr lang="nb-NO"/>
            <a:t>Utforming av forslag til ny regional planstrategi 2024-27</a:t>
          </a:r>
          <a:endParaRPr lang="en-US"/>
        </a:p>
      </dgm:t>
    </dgm:pt>
    <dgm:pt modelId="{66E51DA4-EBF1-4EB9-9FF2-F80FBDDDD02B}" type="parTrans" cxnId="{389F06ED-227C-4CA0-A50A-2E76F1515DEF}">
      <dgm:prSet/>
      <dgm:spPr/>
      <dgm:t>
        <a:bodyPr/>
        <a:lstStyle/>
        <a:p>
          <a:endParaRPr lang="en-US"/>
        </a:p>
      </dgm:t>
    </dgm:pt>
    <dgm:pt modelId="{924A5C79-0225-43EB-A21A-01AD8343E424}" type="sibTrans" cxnId="{389F06ED-227C-4CA0-A50A-2E76F1515DEF}">
      <dgm:prSet/>
      <dgm:spPr/>
      <dgm:t>
        <a:bodyPr/>
        <a:lstStyle/>
        <a:p>
          <a:endParaRPr lang="en-US"/>
        </a:p>
      </dgm:t>
    </dgm:pt>
    <dgm:pt modelId="{37111129-0075-498F-AFF4-E6368EB30806}">
      <dgm:prSet phldr="0"/>
      <dgm:spPr/>
      <dgm:t>
        <a:bodyPr/>
        <a:lstStyle/>
        <a:p>
          <a:pPr>
            <a:lnSpc>
              <a:spcPct val="100000"/>
            </a:lnSpc>
          </a:pPr>
          <a:r>
            <a:rPr lang="nb-NO">
              <a:latin typeface="Verdana"/>
            </a:rPr>
            <a:t>Høring vinteren 2024</a:t>
          </a:r>
        </a:p>
      </dgm:t>
    </dgm:pt>
    <dgm:pt modelId="{B313D48D-D91E-47E1-A7A7-FDA5F2C86EA5}" type="parTrans" cxnId="{B2568229-40A2-4DD1-BB32-96925EAA98A9}">
      <dgm:prSet/>
      <dgm:spPr/>
      <dgm:t>
        <a:bodyPr/>
        <a:lstStyle/>
        <a:p>
          <a:endParaRPr lang="nb-NO"/>
        </a:p>
      </dgm:t>
    </dgm:pt>
    <dgm:pt modelId="{3F13839F-4352-4EF9-9E78-232AC888CD8B}" type="sibTrans" cxnId="{B2568229-40A2-4DD1-BB32-96925EAA98A9}">
      <dgm:prSet/>
      <dgm:spPr/>
    </dgm:pt>
    <dgm:pt modelId="{DAB0D8E5-5453-4E4A-88CD-445A10D94777}">
      <dgm:prSet phldr="0"/>
      <dgm:spPr/>
      <dgm:t>
        <a:bodyPr/>
        <a:lstStyle/>
        <a:p>
          <a:pPr>
            <a:lnSpc>
              <a:spcPct val="100000"/>
            </a:lnSpc>
          </a:pPr>
          <a:r>
            <a:rPr lang="nb-NO">
              <a:latin typeface="Verdana"/>
            </a:rPr>
            <a:t>Vedtak før sommeren 2024</a:t>
          </a:r>
        </a:p>
      </dgm:t>
    </dgm:pt>
    <dgm:pt modelId="{491B5CF8-16E3-43C6-91B9-302A0059D97A}" type="parTrans" cxnId="{ED1FAF18-8BCC-48C8-841F-2DCFC5305FFF}">
      <dgm:prSet/>
      <dgm:spPr/>
      <dgm:t>
        <a:bodyPr/>
        <a:lstStyle/>
        <a:p>
          <a:endParaRPr lang="nb-NO"/>
        </a:p>
      </dgm:t>
    </dgm:pt>
    <dgm:pt modelId="{A6F5B950-0DB3-4759-8B42-2E97A3E3067A}" type="sibTrans" cxnId="{ED1FAF18-8BCC-48C8-841F-2DCFC5305FFF}">
      <dgm:prSet/>
      <dgm:spPr/>
    </dgm:pt>
    <dgm:pt modelId="{8AB44C66-A9C8-459D-92F4-9EFDE6D9780C}">
      <dgm:prSet phldr="0"/>
      <dgm:spPr/>
      <dgm:t>
        <a:bodyPr/>
        <a:lstStyle/>
        <a:p>
          <a:pPr rtl="0"/>
          <a:r>
            <a:rPr lang="nb-NO">
              <a:latin typeface="Verdana"/>
            </a:rPr>
            <a:t>Vurdering av satsinger og mål for fireårsperioden </a:t>
          </a:r>
        </a:p>
      </dgm:t>
    </dgm:pt>
    <dgm:pt modelId="{D1471530-C2F2-43A9-B0C1-B43E22E64F97}" type="parTrans" cxnId="{B425A897-BB05-46E2-BA43-63032EDA6620}">
      <dgm:prSet/>
      <dgm:spPr/>
    </dgm:pt>
    <dgm:pt modelId="{996AE029-16F9-40E2-8657-8FA47D4DE14A}" type="sibTrans" cxnId="{B425A897-BB05-46E2-BA43-63032EDA6620}">
      <dgm:prSet/>
      <dgm:spPr/>
    </dgm:pt>
    <dgm:pt modelId="{5A05A93B-1FD8-4C5E-B3EF-17ADDDD2C107}" type="pres">
      <dgm:prSet presAssocID="{E59FB6CF-A2EF-4C31-8489-E5D66A3AA126}" presName="root" presStyleCnt="0">
        <dgm:presLayoutVars>
          <dgm:dir/>
          <dgm:resizeHandles val="exact"/>
        </dgm:presLayoutVars>
      </dgm:prSet>
      <dgm:spPr/>
    </dgm:pt>
    <dgm:pt modelId="{CA5EAB12-345A-48AB-831B-0E525AB86B7F}" type="pres">
      <dgm:prSet presAssocID="{2D05A722-CCB7-4C20-95C1-781D535D8B42}" presName="compNode" presStyleCnt="0"/>
      <dgm:spPr/>
    </dgm:pt>
    <dgm:pt modelId="{97DF753B-0A43-491F-9D42-BDD53B332827}" type="pres">
      <dgm:prSet presAssocID="{2D05A722-CCB7-4C20-95C1-781D535D8B42}" presName="bgRect" presStyleLbl="bgShp" presStyleIdx="0" presStyleCnt="7"/>
      <dgm:spPr/>
    </dgm:pt>
    <dgm:pt modelId="{BF7737BE-15A5-4988-93A6-B67F5EABCA87}" type="pres">
      <dgm:prSet presAssocID="{2D05A722-CCB7-4C20-95C1-781D535D8B4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ksting"/>
        </a:ext>
      </dgm:extLst>
    </dgm:pt>
    <dgm:pt modelId="{48B7C64D-5F2C-48BF-9E7B-90DFB9BA38B6}" type="pres">
      <dgm:prSet presAssocID="{2D05A722-CCB7-4C20-95C1-781D535D8B42}" presName="spaceRect" presStyleCnt="0"/>
      <dgm:spPr/>
    </dgm:pt>
    <dgm:pt modelId="{F3B96BB6-1AFF-4164-9659-91592FFDAC18}" type="pres">
      <dgm:prSet presAssocID="{2D05A722-CCB7-4C20-95C1-781D535D8B42}" presName="parTx" presStyleLbl="revTx" presStyleIdx="0" presStyleCnt="7">
        <dgm:presLayoutVars>
          <dgm:chMax val="0"/>
          <dgm:chPref val="0"/>
        </dgm:presLayoutVars>
      </dgm:prSet>
      <dgm:spPr/>
    </dgm:pt>
    <dgm:pt modelId="{30A1A38F-ED71-4875-B70E-7749270E4E12}" type="pres">
      <dgm:prSet presAssocID="{924FA86B-2ECE-42F0-811B-5567D2418AED}" presName="sibTrans" presStyleCnt="0"/>
      <dgm:spPr/>
    </dgm:pt>
    <dgm:pt modelId="{988B9F73-2891-4F55-95DE-80C7BBA74D2E}" type="pres">
      <dgm:prSet presAssocID="{D83D46DB-0DA6-4C8B-AE95-4026892730CF}" presName="compNode" presStyleCnt="0"/>
      <dgm:spPr/>
    </dgm:pt>
    <dgm:pt modelId="{40CED3A3-85F5-4FB4-B7E4-0F26D6BC4AB2}" type="pres">
      <dgm:prSet presAssocID="{D83D46DB-0DA6-4C8B-AE95-4026892730CF}" presName="bgRect" presStyleLbl="bgShp" presStyleIdx="1" presStyleCnt="7"/>
      <dgm:spPr/>
    </dgm:pt>
    <dgm:pt modelId="{053C389C-A74B-46EF-A7CF-D05D33DA7B03}" type="pres">
      <dgm:prSet presAssocID="{D83D46DB-0DA6-4C8B-AE95-4026892730C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9219968E-E8F8-4876-8771-12CB8B46EBEC}" type="pres">
      <dgm:prSet presAssocID="{D83D46DB-0DA6-4C8B-AE95-4026892730CF}" presName="spaceRect" presStyleCnt="0"/>
      <dgm:spPr/>
    </dgm:pt>
    <dgm:pt modelId="{5264A964-DA0E-4328-A290-BE30175C8CF3}" type="pres">
      <dgm:prSet presAssocID="{D83D46DB-0DA6-4C8B-AE95-4026892730CF}" presName="parTx" presStyleLbl="revTx" presStyleIdx="1" presStyleCnt="7">
        <dgm:presLayoutVars>
          <dgm:chMax val="0"/>
          <dgm:chPref val="0"/>
        </dgm:presLayoutVars>
      </dgm:prSet>
      <dgm:spPr/>
    </dgm:pt>
    <dgm:pt modelId="{FC34DD06-1A88-4F1E-A221-300FEA9D7C3B}" type="pres">
      <dgm:prSet presAssocID="{2C2F58E6-1F4B-4AC4-97A7-5515D1435CCA}" presName="sibTrans" presStyleCnt="0"/>
      <dgm:spPr/>
    </dgm:pt>
    <dgm:pt modelId="{89F8E904-73DE-4338-9D56-5F2685B33407}" type="pres">
      <dgm:prSet presAssocID="{8AB44C66-A9C8-459D-92F4-9EFDE6D9780C}" presName="compNode" presStyleCnt="0"/>
      <dgm:spPr/>
    </dgm:pt>
    <dgm:pt modelId="{BB311F6D-7E32-483F-AE8C-57662EBC3A16}" type="pres">
      <dgm:prSet presAssocID="{8AB44C66-A9C8-459D-92F4-9EFDE6D9780C}" presName="bgRect" presStyleLbl="bgShp" presStyleIdx="2" presStyleCnt="7"/>
      <dgm:spPr/>
    </dgm:pt>
    <dgm:pt modelId="{9D3D45BC-3A8E-494B-86D6-BF41B5342E7C}" type="pres">
      <dgm:prSet presAssocID="{8AB44C66-A9C8-459D-92F4-9EFDE6D9780C}" presName="iconRect" presStyleLbl="node1" presStyleIdx="2" presStyleCnt="7"/>
      <dgm:spPr/>
    </dgm:pt>
    <dgm:pt modelId="{D72EF320-8328-432F-80AC-E6335161A3AC}" type="pres">
      <dgm:prSet presAssocID="{8AB44C66-A9C8-459D-92F4-9EFDE6D9780C}" presName="spaceRect" presStyleCnt="0"/>
      <dgm:spPr/>
    </dgm:pt>
    <dgm:pt modelId="{96EC4348-49BA-4A28-AA38-79F4C42651A3}" type="pres">
      <dgm:prSet presAssocID="{8AB44C66-A9C8-459D-92F4-9EFDE6D9780C}" presName="parTx" presStyleLbl="revTx" presStyleIdx="2" presStyleCnt="7">
        <dgm:presLayoutVars>
          <dgm:chMax val="0"/>
          <dgm:chPref val="0"/>
        </dgm:presLayoutVars>
      </dgm:prSet>
      <dgm:spPr/>
    </dgm:pt>
    <dgm:pt modelId="{03D258F7-2515-4A12-B79D-09F45D20036E}" type="pres">
      <dgm:prSet presAssocID="{996AE029-16F9-40E2-8657-8FA47D4DE14A}" presName="sibTrans" presStyleCnt="0"/>
      <dgm:spPr/>
    </dgm:pt>
    <dgm:pt modelId="{DF0B63A1-6B9D-4E96-BA4F-5CAA02588555}" type="pres">
      <dgm:prSet presAssocID="{00BA3C82-BA96-4B71-A7B7-9F7CA82500CF}" presName="compNode" presStyleCnt="0"/>
      <dgm:spPr/>
    </dgm:pt>
    <dgm:pt modelId="{A781DE2B-C56C-4440-A6CC-CE344AB76757}" type="pres">
      <dgm:prSet presAssocID="{00BA3C82-BA96-4B71-A7B7-9F7CA82500CF}" presName="bgRect" presStyleLbl="bgShp" presStyleIdx="3" presStyleCnt="7"/>
      <dgm:spPr/>
    </dgm:pt>
    <dgm:pt modelId="{C97B98BC-E610-4429-BA2C-282EEC856E75}" type="pres">
      <dgm:prSet presAssocID="{00BA3C82-BA96-4B71-A7B7-9F7CA82500CF}" presName="iconRect" presStyleLbl="node1" presStyleIdx="3"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jekkliste"/>
        </a:ext>
      </dgm:extLst>
    </dgm:pt>
    <dgm:pt modelId="{90E6A30F-7DAF-41F9-A1C2-84F05AB2DDB0}" type="pres">
      <dgm:prSet presAssocID="{00BA3C82-BA96-4B71-A7B7-9F7CA82500CF}" presName="spaceRect" presStyleCnt="0"/>
      <dgm:spPr/>
    </dgm:pt>
    <dgm:pt modelId="{DF7819F1-5FDD-4C68-90AC-69BA7D96AF02}" type="pres">
      <dgm:prSet presAssocID="{00BA3C82-BA96-4B71-A7B7-9F7CA82500CF}" presName="parTx" presStyleLbl="revTx" presStyleIdx="3" presStyleCnt="7">
        <dgm:presLayoutVars>
          <dgm:chMax val="0"/>
          <dgm:chPref val="0"/>
        </dgm:presLayoutVars>
      </dgm:prSet>
      <dgm:spPr/>
    </dgm:pt>
    <dgm:pt modelId="{103A4E0B-A370-4B1B-B456-C148D63E22AE}" type="pres">
      <dgm:prSet presAssocID="{8109FD98-1B2F-41CA-909F-7B8F8AA700B0}" presName="sibTrans" presStyleCnt="0"/>
      <dgm:spPr/>
    </dgm:pt>
    <dgm:pt modelId="{098F5704-659C-4B80-927F-F18194CB77B4}" type="pres">
      <dgm:prSet presAssocID="{8ADB057F-00A0-470E-98C8-41CF3B23752F}" presName="compNode" presStyleCnt="0"/>
      <dgm:spPr/>
    </dgm:pt>
    <dgm:pt modelId="{7828AF8F-AC92-469F-80CF-0B596C1A5C63}" type="pres">
      <dgm:prSet presAssocID="{8ADB057F-00A0-470E-98C8-41CF3B23752F}" presName="bgRect" presStyleLbl="bgShp" presStyleIdx="4" presStyleCnt="7"/>
      <dgm:spPr/>
    </dgm:pt>
    <dgm:pt modelId="{BAB0F8B0-ACD8-4250-9CFC-B0547087D4CE}" type="pres">
      <dgm:prSet presAssocID="{8ADB057F-00A0-470E-98C8-41CF3B23752F}" presName="iconRect" presStyleLbl="node1" presStyleIdx="4"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yspære"/>
        </a:ext>
      </dgm:extLst>
    </dgm:pt>
    <dgm:pt modelId="{B2A03E16-4AFE-4BC2-A4CF-5856B56C2CE9}" type="pres">
      <dgm:prSet presAssocID="{8ADB057F-00A0-470E-98C8-41CF3B23752F}" presName="spaceRect" presStyleCnt="0"/>
      <dgm:spPr/>
    </dgm:pt>
    <dgm:pt modelId="{65580347-C25E-4A88-9F41-50E77097D3F8}" type="pres">
      <dgm:prSet presAssocID="{8ADB057F-00A0-470E-98C8-41CF3B23752F}" presName="parTx" presStyleLbl="revTx" presStyleIdx="4" presStyleCnt="7">
        <dgm:presLayoutVars>
          <dgm:chMax val="0"/>
          <dgm:chPref val="0"/>
        </dgm:presLayoutVars>
      </dgm:prSet>
      <dgm:spPr/>
    </dgm:pt>
    <dgm:pt modelId="{81084165-8AED-4768-AADA-6D8341267716}" type="pres">
      <dgm:prSet presAssocID="{924A5C79-0225-43EB-A21A-01AD8343E424}" presName="sibTrans" presStyleCnt="0"/>
      <dgm:spPr/>
    </dgm:pt>
    <dgm:pt modelId="{1D6C911A-BBFA-4409-98B9-2D6E8ADAB572}" type="pres">
      <dgm:prSet presAssocID="{37111129-0075-498F-AFF4-E6368EB30806}" presName="compNode" presStyleCnt="0"/>
      <dgm:spPr/>
    </dgm:pt>
    <dgm:pt modelId="{D2391000-E23B-41FE-89A7-F1E212672B4E}" type="pres">
      <dgm:prSet presAssocID="{37111129-0075-498F-AFF4-E6368EB30806}" presName="bgRect" presStyleLbl="bgShp" presStyleIdx="5" presStyleCnt="7"/>
      <dgm:spPr/>
    </dgm:pt>
    <dgm:pt modelId="{E5804926-55FD-4470-A06F-056FBE91D27C}" type="pres">
      <dgm:prSet presAssocID="{37111129-0075-498F-AFF4-E6368EB30806}" presName="iconRect" presStyleLbl="node1" presStyleIdx="5" presStyleCnt="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F030A4A1-C2F5-4F7F-9F6C-13D6940F6B88}" type="pres">
      <dgm:prSet presAssocID="{37111129-0075-498F-AFF4-E6368EB30806}" presName="spaceRect" presStyleCnt="0"/>
      <dgm:spPr/>
    </dgm:pt>
    <dgm:pt modelId="{23850855-902D-4ACF-A885-3D8B0AF68285}" type="pres">
      <dgm:prSet presAssocID="{37111129-0075-498F-AFF4-E6368EB30806}" presName="parTx" presStyleLbl="revTx" presStyleIdx="5" presStyleCnt="7">
        <dgm:presLayoutVars>
          <dgm:chMax val="0"/>
          <dgm:chPref val="0"/>
        </dgm:presLayoutVars>
      </dgm:prSet>
      <dgm:spPr/>
    </dgm:pt>
    <dgm:pt modelId="{852A0BD8-B38C-42DE-B0D4-79D0E58A4F3F}" type="pres">
      <dgm:prSet presAssocID="{3F13839F-4352-4EF9-9E78-232AC888CD8B}" presName="sibTrans" presStyleCnt="0"/>
      <dgm:spPr/>
    </dgm:pt>
    <dgm:pt modelId="{FE4B2E0F-6C53-4332-923E-084B2631136B}" type="pres">
      <dgm:prSet presAssocID="{DAB0D8E5-5453-4E4A-88CD-445A10D94777}" presName="compNode" presStyleCnt="0"/>
      <dgm:spPr/>
    </dgm:pt>
    <dgm:pt modelId="{986F57C6-34A2-4603-A0D8-5EE9F901FF5C}" type="pres">
      <dgm:prSet presAssocID="{DAB0D8E5-5453-4E4A-88CD-445A10D94777}" presName="bgRect" presStyleLbl="bgShp" presStyleIdx="6" presStyleCnt="7"/>
      <dgm:spPr/>
    </dgm:pt>
    <dgm:pt modelId="{8A52A93D-B808-4D06-B75E-57D9384D27DC}" type="pres">
      <dgm:prSet presAssocID="{DAB0D8E5-5453-4E4A-88CD-445A10D94777}" presName="iconRect" presStyleLbl="node1" presStyleIdx="6" presStyleCnt="7"/>
      <dgm:spPr>
        <a:ln>
          <a:noFill/>
        </a:ln>
      </dgm:spPr>
    </dgm:pt>
    <dgm:pt modelId="{F1F0DE4E-5AF6-4F1E-B20C-66684A62960A}" type="pres">
      <dgm:prSet presAssocID="{DAB0D8E5-5453-4E4A-88CD-445A10D94777}" presName="spaceRect" presStyleCnt="0"/>
      <dgm:spPr/>
    </dgm:pt>
    <dgm:pt modelId="{E2B6D0C5-CFFB-4FCC-900E-AA89E89B66C1}" type="pres">
      <dgm:prSet presAssocID="{DAB0D8E5-5453-4E4A-88CD-445A10D94777}" presName="parTx" presStyleLbl="revTx" presStyleIdx="6" presStyleCnt="7">
        <dgm:presLayoutVars>
          <dgm:chMax val="0"/>
          <dgm:chPref val="0"/>
        </dgm:presLayoutVars>
      </dgm:prSet>
      <dgm:spPr/>
    </dgm:pt>
  </dgm:ptLst>
  <dgm:cxnLst>
    <dgm:cxn modelId="{DE4DCF0A-2B7C-472A-8A61-19B84EA79297}" type="presOf" srcId="{2D05A722-CCB7-4C20-95C1-781D535D8B42}" destId="{F3B96BB6-1AFF-4164-9659-91592FFDAC18}" srcOrd="0" destOrd="0" presId="urn:microsoft.com/office/officeart/2018/2/layout/IconVerticalSolidList"/>
    <dgm:cxn modelId="{ED1FAF18-8BCC-48C8-841F-2DCFC5305FFF}" srcId="{E59FB6CF-A2EF-4C31-8489-E5D66A3AA126}" destId="{DAB0D8E5-5453-4E4A-88CD-445A10D94777}" srcOrd="6" destOrd="0" parTransId="{491B5CF8-16E3-43C6-91B9-302A0059D97A}" sibTransId="{A6F5B950-0DB3-4759-8B42-2E97A3E3067A}"/>
    <dgm:cxn modelId="{B2568229-40A2-4DD1-BB32-96925EAA98A9}" srcId="{E59FB6CF-A2EF-4C31-8489-E5D66A3AA126}" destId="{37111129-0075-498F-AFF4-E6368EB30806}" srcOrd="5" destOrd="0" parTransId="{B313D48D-D91E-47E1-A7A7-FDA5F2C86EA5}" sibTransId="{3F13839F-4352-4EF9-9E78-232AC888CD8B}"/>
    <dgm:cxn modelId="{9409763B-9DD5-44C3-BA2D-0FE08B529B8F}" type="presOf" srcId="{37111129-0075-498F-AFF4-E6368EB30806}" destId="{23850855-902D-4ACF-A885-3D8B0AF68285}" srcOrd="0" destOrd="0" presId="urn:microsoft.com/office/officeart/2018/2/layout/IconVerticalSolidList"/>
    <dgm:cxn modelId="{32ECBF3F-3233-4DD0-9AA8-1ED476D194D9}" type="presOf" srcId="{D83D46DB-0DA6-4C8B-AE95-4026892730CF}" destId="{5264A964-DA0E-4328-A290-BE30175C8CF3}" srcOrd="0" destOrd="0" presId="urn:microsoft.com/office/officeart/2018/2/layout/IconVerticalSolidList"/>
    <dgm:cxn modelId="{33C1984E-8E18-4206-8DCA-0632DADF2B2E}" srcId="{E59FB6CF-A2EF-4C31-8489-E5D66A3AA126}" destId="{00BA3C82-BA96-4B71-A7B7-9F7CA82500CF}" srcOrd="3" destOrd="0" parTransId="{1DC0B3A6-40B4-49A2-829C-B7C8BF3BF075}" sibTransId="{8109FD98-1B2F-41CA-909F-7B8F8AA700B0}"/>
    <dgm:cxn modelId="{006F2877-12B3-4E2D-AAF5-BCAFE62C15F9}" srcId="{E59FB6CF-A2EF-4C31-8489-E5D66A3AA126}" destId="{D83D46DB-0DA6-4C8B-AE95-4026892730CF}" srcOrd="1" destOrd="0" parTransId="{62948BB4-0313-45DA-A7FE-7824E95B9AF2}" sibTransId="{2C2F58E6-1F4B-4AC4-97A7-5515D1435CCA}"/>
    <dgm:cxn modelId="{B425A897-BB05-46E2-BA43-63032EDA6620}" srcId="{E59FB6CF-A2EF-4C31-8489-E5D66A3AA126}" destId="{8AB44C66-A9C8-459D-92F4-9EFDE6D9780C}" srcOrd="2" destOrd="0" parTransId="{D1471530-C2F2-43A9-B0C1-B43E22E64F97}" sibTransId="{996AE029-16F9-40E2-8657-8FA47D4DE14A}"/>
    <dgm:cxn modelId="{0EB8FBA1-B1EB-4C32-B6B5-5909110FA790}" type="presOf" srcId="{8AB44C66-A9C8-459D-92F4-9EFDE6D9780C}" destId="{96EC4348-49BA-4A28-AA38-79F4C42651A3}" srcOrd="0" destOrd="0" presId="urn:microsoft.com/office/officeart/2018/2/layout/IconVerticalSolidList"/>
    <dgm:cxn modelId="{6BC181A2-2E19-4D44-9BCA-EA100E301F8A}" type="presOf" srcId="{E59FB6CF-A2EF-4C31-8489-E5D66A3AA126}" destId="{5A05A93B-1FD8-4C5E-B3EF-17ADDDD2C107}" srcOrd="0" destOrd="0" presId="urn:microsoft.com/office/officeart/2018/2/layout/IconVerticalSolidList"/>
    <dgm:cxn modelId="{5A38C1C6-A358-4661-990E-F58751991648}" type="presOf" srcId="{00BA3C82-BA96-4B71-A7B7-9F7CA82500CF}" destId="{DF7819F1-5FDD-4C68-90AC-69BA7D96AF02}" srcOrd="0" destOrd="0" presId="urn:microsoft.com/office/officeart/2018/2/layout/IconVerticalSolidList"/>
    <dgm:cxn modelId="{389F06ED-227C-4CA0-A50A-2E76F1515DEF}" srcId="{E59FB6CF-A2EF-4C31-8489-E5D66A3AA126}" destId="{8ADB057F-00A0-470E-98C8-41CF3B23752F}" srcOrd="4" destOrd="0" parTransId="{66E51DA4-EBF1-4EB9-9FF2-F80FBDDDD02B}" sibTransId="{924A5C79-0225-43EB-A21A-01AD8343E424}"/>
    <dgm:cxn modelId="{21E0B2ED-0BE9-41F7-A97C-CE9E42753D11}" type="presOf" srcId="{8ADB057F-00A0-470E-98C8-41CF3B23752F}" destId="{65580347-C25E-4A88-9F41-50E77097D3F8}" srcOrd="0" destOrd="0" presId="urn:microsoft.com/office/officeart/2018/2/layout/IconVerticalSolidList"/>
    <dgm:cxn modelId="{2D1C00F2-BF01-4B78-BAA6-ACD1BE764390}" type="presOf" srcId="{DAB0D8E5-5453-4E4A-88CD-445A10D94777}" destId="{E2B6D0C5-CFFB-4FCC-900E-AA89E89B66C1}" srcOrd="0" destOrd="0" presId="urn:microsoft.com/office/officeart/2018/2/layout/IconVerticalSolidList"/>
    <dgm:cxn modelId="{F6418BFE-0503-4EBB-B24A-73E244887DA9}" srcId="{E59FB6CF-A2EF-4C31-8489-E5D66A3AA126}" destId="{2D05A722-CCB7-4C20-95C1-781D535D8B42}" srcOrd="0" destOrd="0" parTransId="{D0F3B517-0D59-4DF0-B05D-DE7AAFBB3689}" sibTransId="{924FA86B-2ECE-42F0-811B-5567D2418AED}"/>
    <dgm:cxn modelId="{64C52EF9-0D7A-40C4-A3CA-8BB2202DC681}" type="presParOf" srcId="{5A05A93B-1FD8-4C5E-B3EF-17ADDDD2C107}" destId="{CA5EAB12-345A-48AB-831B-0E525AB86B7F}" srcOrd="0" destOrd="0" presId="urn:microsoft.com/office/officeart/2018/2/layout/IconVerticalSolidList"/>
    <dgm:cxn modelId="{43DE1A27-D815-4C84-91A6-F3A1F812F411}" type="presParOf" srcId="{CA5EAB12-345A-48AB-831B-0E525AB86B7F}" destId="{97DF753B-0A43-491F-9D42-BDD53B332827}" srcOrd="0" destOrd="0" presId="urn:microsoft.com/office/officeart/2018/2/layout/IconVerticalSolidList"/>
    <dgm:cxn modelId="{2EEE04BB-F21C-44EF-B6DD-E7E0019E2608}" type="presParOf" srcId="{CA5EAB12-345A-48AB-831B-0E525AB86B7F}" destId="{BF7737BE-15A5-4988-93A6-B67F5EABCA87}" srcOrd="1" destOrd="0" presId="urn:microsoft.com/office/officeart/2018/2/layout/IconVerticalSolidList"/>
    <dgm:cxn modelId="{5CB64F62-9B5A-4102-8EC6-5A0A6DC184EA}" type="presParOf" srcId="{CA5EAB12-345A-48AB-831B-0E525AB86B7F}" destId="{48B7C64D-5F2C-48BF-9E7B-90DFB9BA38B6}" srcOrd="2" destOrd="0" presId="urn:microsoft.com/office/officeart/2018/2/layout/IconVerticalSolidList"/>
    <dgm:cxn modelId="{8EB9439C-C0E7-4410-9DC5-9B3E51122752}" type="presParOf" srcId="{CA5EAB12-345A-48AB-831B-0E525AB86B7F}" destId="{F3B96BB6-1AFF-4164-9659-91592FFDAC18}" srcOrd="3" destOrd="0" presId="urn:microsoft.com/office/officeart/2018/2/layout/IconVerticalSolidList"/>
    <dgm:cxn modelId="{374F0D3C-0DB4-4987-B6D5-F4B03243D55A}" type="presParOf" srcId="{5A05A93B-1FD8-4C5E-B3EF-17ADDDD2C107}" destId="{30A1A38F-ED71-4875-B70E-7749270E4E12}" srcOrd="1" destOrd="0" presId="urn:microsoft.com/office/officeart/2018/2/layout/IconVerticalSolidList"/>
    <dgm:cxn modelId="{29C8C937-F79A-485D-8043-A0CB747ABAF5}" type="presParOf" srcId="{5A05A93B-1FD8-4C5E-B3EF-17ADDDD2C107}" destId="{988B9F73-2891-4F55-95DE-80C7BBA74D2E}" srcOrd="2" destOrd="0" presId="urn:microsoft.com/office/officeart/2018/2/layout/IconVerticalSolidList"/>
    <dgm:cxn modelId="{13F5111B-4EA6-468C-90C6-9DEB2DE69B2A}" type="presParOf" srcId="{988B9F73-2891-4F55-95DE-80C7BBA74D2E}" destId="{40CED3A3-85F5-4FB4-B7E4-0F26D6BC4AB2}" srcOrd="0" destOrd="0" presId="urn:microsoft.com/office/officeart/2018/2/layout/IconVerticalSolidList"/>
    <dgm:cxn modelId="{0A752093-5A3F-414A-A104-1A8D242BF5FD}" type="presParOf" srcId="{988B9F73-2891-4F55-95DE-80C7BBA74D2E}" destId="{053C389C-A74B-46EF-A7CF-D05D33DA7B03}" srcOrd="1" destOrd="0" presId="urn:microsoft.com/office/officeart/2018/2/layout/IconVerticalSolidList"/>
    <dgm:cxn modelId="{019A1C42-E2AE-40AB-B2E9-3D03CDB12CD2}" type="presParOf" srcId="{988B9F73-2891-4F55-95DE-80C7BBA74D2E}" destId="{9219968E-E8F8-4876-8771-12CB8B46EBEC}" srcOrd="2" destOrd="0" presId="urn:microsoft.com/office/officeart/2018/2/layout/IconVerticalSolidList"/>
    <dgm:cxn modelId="{B47281EE-147B-410F-81F3-6DB782374D86}" type="presParOf" srcId="{988B9F73-2891-4F55-95DE-80C7BBA74D2E}" destId="{5264A964-DA0E-4328-A290-BE30175C8CF3}" srcOrd="3" destOrd="0" presId="urn:microsoft.com/office/officeart/2018/2/layout/IconVerticalSolidList"/>
    <dgm:cxn modelId="{8AC20740-9AF9-472C-A977-ED92948EF6BC}" type="presParOf" srcId="{5A05A93B-1FD8-4C5E-B3EF-17ADDDD2C107}" destId="{FC34DD06-1A88-4F1E-A221-300FEA9D7C3B}" srcOrd="3" destOrd="0" presId="urn:microsoft.com/office/officeart/2018/2/layout/IconVerticalSolidList"/>
    <dgm:cxn modelId="{F7E41866-7DA0-4B46-947D-7CECB058C872}" type="presParOf" srcId="{5A05A93B-1FD8-4C5E-B3EF-17ADDDD2C107}" destId="{89F8E904-73DE-4338-9D56-5F2685B33407}" srcOrd="4" destOrd="0" presId="urn:microsoft.com/office/officeart/2018/2/layout/IconVerticalSolidList"/>
    <dgm:cxn modelId="{F3ADB6BB-8079-4B3C-BD73-682A39BFF5B0}" type="presParOf" srcId="{89F8E904-73DE-4338-9D56-5F2685B33407}" destId="{BB311F6D-7E32-483F-AE8C-57662EBC3A16}" srcOrd="0" destOrd="0" presId="urn:microsoft.com/office/officeart/2018/2/layout/IconVerticalSolidList"/>
    <dgm:cxn modelId="{EA3A82E5-E930-4D02-914B-77631DD4CD59}" type="presParOf" srcId="{89F8E904-73DE-4338-9D56-5F2685B33407}" destId="{9D3D45BC-3A8E-494B-86D6-BF41B5342E7C}" srcOrd="1" destOrd="0" presId="urn:microsoft.com/office/officeart/2018/2/layout/IconVerticalSolidList"/>
    <dgm:cxn modelId="{AABC83B8-9921-47A7-BD9B-016D728424E1}" type="presParOf" srcId="{89F8E904-73DE-4338-9D56-5F2685B33407}" destId="{D72EF320-8328-432F-80AC-E6335161A3AC}" srcOrd="2" destOrd="0" presId="urn:microsoft.com/office/officeart/2018/2/layout/IconVerticalSolidList"/>
    <dgm:cxn modelId="{E848AD26-657B-49BD-A42C-F2E3E43837CD}" type="presParOf" srcId="{89F8E904-73DE-4338-9D56-5F2685B33407}" destId="{96EC4348-49BA-4A28-AA38-79F4C42651A3}" srcOrd="3" destOrd="0" presId="urn:microsoft.com/office/officeart/2018/2/layout/IconVerticalSolidList"/>
    <dgm:cxn modelId="{8CC87512-C806-4095-9E8B-76706C21C7C0}" type="presParOf" srcId="{5A05A93B-1FD8-4C5E-B3EF-17ADDDD2C107}" destId="{03D258F7-2515-4A12-B79D-09F45D20036E}" srcOrd="5" destOrd="0" presId="urn:microsoft.com/office/officeart/2018/2/layout/IconVerticalSolidList"/>
    <dgm:cxn modelId="{36AEBF23-B89C-452D-995D-D6C7BA426E3E}" type="presParOf" srcId="{5A05A93B-1FD8-4C5E-B3EF-17ADDDD2C107}" destId="{DF0B63A1-6B9D-4E96-BA4F-5CAA02588555}" srcOrd="6" destOrd="0" presId="urn:microsoft.com/office/officeart/2018/2/layout/IconVerticalSolidList"/>
    <dgm:cxn modelId="{0688107B-822B-4116-8BE3-A42EF52D4CBF}" type="presParOf" srcId="{DF0B63A1-6B9D-4E96-BA4F-5CAA02588555}" destId="{A781DE2B-C56C-4440-A6CC-CE344AB76757}" srcOrd="0" destOrd="0" presId="urn:microsoft.com/office/officeart/2018/2/layout/IconVerticalSolidList"/>
    <dgm:cxn modelId="{D0340FCA-0DB7-4FE9-A659-3E01F0442A3C}" type="presParOf" srcId="{DF0B63A1-6B9D-4E96-BA4F-5CAA02588555}" destId="{C97B98BC-E610-4429-BA2C-282EEC856E75}" srcOrd="1" destOrd="0" presId="urn:microsoft.com/office/officeart/2018/2/layout/IconVerticalSolidList"/>
    <dgm:cxn modelId="{C68929C5-C017-4610-B1C9-8F3CDA864C52}" type="presParOf" srcId="{DF0B63A1-6B9D-4E96-BA4F-5CAA02588555}" destId="{90E6A30F-7DAF-41F9-A1C2-84F05AB2DDB0}" srcOrd="2" destOrd="0" presId="urn:microsoft.com/office/officeart/2018/2/layout/IconVerticalSolidList"/>
    <dgm:cxn modelId="{DD0CFED4-D643-484A-9C94-0BBC296C9238}" type="presParOf" srcId="{DF0B63A1-6B9D-4E96-BA4F-5CAA02588555}" destId="{DF7819F1-5FDD-4C68-90AC-69BA7D96AF02}" srcOrd="3" destOrd="0" presId="urn:microsoft.com/office/officeart/2018/2/layout/IconVerticalSolidList"/>
    <dgm:cxn modelId="{917FB43A-7BCF-4CB8-8363-97793A004813}" type="presParOf" srcId="{5A05A93B-1FD8-4C5E-B3EF-17ADDDD2C107}" destId="{103A4E0B-A370-4B1B-B456-C148D63E22AE}" srcOrd="7" destOrd="0" presId="urn:microsoft.com/office/officeart/2018/2/layout/IconVerticalSolidList"/>
    <dgm:cxn modelId="{D5C4ABA9-9D03-4EAC-8F15-7A5131503D41}" type="presParOf" srcId="{5A05A93B-1FD8-4C5E-B3EF-17ADDDD2C107}" destId="{098F5704-659C-4B80-927F-F18194CB77B4}" srcOrd="8" destOrd="0" presId="urn:microsoft.com/office/officeart/2018/2/layout/IconVerticalSolidList"/>
    <dgm:cxn modelId="{CB37E1E5-9F08-4804-9C90-56DD8A7E4193}" type="presParOf" srcId="{098F5704-659C-4B80-927F-F18194CB77B4}" destId="{7828AF8F-AC92-469F-80CF-0B596C1A5C63}" srcOrd="0" destOrd="0" presId="urn:microsoft.com/office/officeart/2018/2/layout/IconVerticalSolidList"/>
    <dgm:cxn modelId="{1130E331-5D28-4396-8E72-2B41F67BBE35}" type="presParOf" srcId="{098F5704-659C-4B80-927F-F18194CB77B4}" destId="{BAB0F8B0-ACD8-4250-9CFC-B0547087D4CE}" srcOrd="1" destOrd="0" presId="urn:microsoft.com/office/officeart/2018/2/layout/IconVerticalSolidList"/>
    <dgm:cxn modelId="{1A80D87E-70CE-4E4D-AB83-A3CF8EC49AA0}" type="presParOf" srcId="{098F5704-659C-4B80-927F-F18194CB77B4}" destId="{B2A03E16-4AFE-4BC2-A4CF-5856B56C2CE9}" srcOrd="2" destOrd="0" presId="urn:microsoft.com/office/officeart/2018/2/layout/IconVerticalSolidList"/>
    <dgm:cxn modelId="{0300C40D-1ABF-4906-89EA-A88BEE4CA496}" type="presParOf" srcId="{098F5704-659C-4B80-927F-F18194CB77B4}" destId="{65580347-C25E-4A88-9F41-50E77097D3F8}" srcOrd="3" destOrd="0" presId="urn:microsoft.com/office/officeart/2018/2/layout/IconVerticalSolidList"/>
    <dgm:cxn modelId="{3E0F0EEA-CF60-4565-A981-0EF3CBBB8CDA}" type="presParOf" srcId="{5A05A93B-1FD8-4C5E-B3EF-17ADDDD2C107}" destId="{81084165-8AED-4768-AADA-6D8341267716}" srcOrd="9" destOrd="0" presId="urn:microsoft.com/office/officeart/2018/2/layout/IconVerticalSolidList"/>
    <dgm:cxn modelId="{D7564182-1A06-49EC-826D-5FC560E88B71}" type="presParOf" srcId="{5A05A93B-1FD8-4C5E-B3EF-17ADDDD2C107}" destId="{1D6C911A-BBFA-4409-98B9-2D6E8ADAB572}" srcOrd="10" destOrd="0" presId="urn:microsoft.com/office/officeart/2018/2/layout/IconVerticalSolidList"/>
    <dgm:cxn modelId="{15874CBD-AB2A-43BB-9C66-6C702002588D}" type="presParOf" srcId="{1D6C911A-BBFA-4409-98B9-2D6E8ADAB572}" destId="{D2391000-E23B-41FE-89A7-F1E212672B4E}" srcOrd="0" destOrd="0" presId="urn:microsoft.com/office/officeart/2018/2/layout/IconVerticalSolidList"/>
    <dgm:cxn modelId="{9D7E1C31-7E01-4711-9898-CACCD931E48C}" type="presParOf" srcId="{1D6C911A-BBFA-4409-98B9-2D6E8ADAB572}" destId="{E5804926-55FD-4470-A06F-056FBE91D27C}" srcOrd="1" destOrd="0" presId="urn:microsoft.com/office/officeart/2018/2/layout/IconVerticalSolidList"/>
    <dgm:cxn modelId="{2E49497C-C003-4ED0-931A-462DB8276B06}" type="presParOf" srcId="{1D6C911A-BBFA-4409-98B9-2D6E8ADAB572}" destId="{F030A4A1-C2F5-4F7F-9F6C-13D6940F6B88}" srcOrd="2" destOrd="0" presId="urn:microsoft.com/office/officeart/2018/2/layout/IconVerticalSolidList"/>
    <dgm:cxn modelId="{902AABC6-5746-4FE5-A44C-45B5B6A2A8AB}" type="presParOf" srcId="{1D6C911A-BBFA-4409-98B9-2D6E8ADAB572}" destId="{23850855-902D-4ACF-A885-3D8B0AF68285}" srcOrd="3" destOrd="0" presId="urn:microsoft.com/office/officeart/2018/2/layout/IconVerticalSolidList"/>
    <dgm:cxn modelId="{2BB978DE-5041-4471-95CD-B1C796780C4C}" type="presParOf" srcId="{5A05A93B-1FD8-4C5E-B3EF-17ADDDD2C107}" destId="{852A0BD8-B38C-42DE-B0D4-79D0E58A4F3F}" srcOrd="11" destOrd="0" presId="urn:microsoft.com/office/officeart/2018/2/layout/IconVerticalSolidList"/>
    <dgm:cxn modelId="{B18630B6-DD1D-48E1-B1A9-3A4C36FD6533}" type="presParOf" srcId="{5A05A93B-1FD8-4C5E-B3EF-17ADDDD2C107}" destId="{FE4B2E0F-6C53-4332-923E-084B2631136B}" srcOrd="12" destOrd="0" presId="urn:microsoft.com/office/officeart/2018/2/layout/IconVerticalSolidList"/>
    <dgm:cxn modelId="{3B7FAD23-AA5C-43CA-BFB7-A2746F9AC513}" type="presParOf" srcId="{FE4B2E0F-6C53-4332-923E-084B2631136B}" destId="{986F57C6-34A2-4603-A0D8-5EE9F901FF5C}" srcOrd="0" destOrd="0" presId="urn:microsoft.com/office/officeart/2018/2/layout/IconVerticalSolidList"/>
    <dgm:cxn modelId="{31C48914-1562-4626-A30B-E2F75BAD7137}" type="presParOf" srcId="{FE4B2E0F-6C53-4332-923E-084B2631136B}" destId="{8A52A93D-B808-4D06-B75E-57D9384D27DC}" srcOrd="1" destOrd="0" presId="urn:microsoft.com/office/officeart/2018/2/layout/IconVerticalSolidList"/>
    <dgm:cxn modelId="{54075590-B5D8-460F-A5D4-553822968CD9}" type="presParOf" srcId="{FE4B2E0F-6C53-4332-923E-084B2631136B}" destId="{F1F0DE4E-5AF6-4F1E-B20C-66684A62960A}" srcOrd="2" destOrd="0" presId="urn:microsoft.com/office/officeart/2018/2/layout/IconVerticalSolidList"/>
    <dgm:cxn modelId="{8A908C73-6552-498C-BA2A-026ACB95CD50}" type="presParOf" srcId="{FE4B2E0F-6C53-4332-923E-084B2631136B}" destId="{E2B6D0C5-CFFB-4FCC-900E-AA89E89B66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F753B-0A43-491F-9D42-BDD53B332827}">
      <dsp:nvSpPr>
        <dsp:cNvPr id="0" name=""/>
        <dsp:cNvSpPr/>
      </dsp:nvSpPr>
      <dsp:spPr>
        <a:xfrm>
          <a:off x="0" y="337"/>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7737BE-15A5-4988-93A6-B67F5EABCA87}">
      <dsp:nvSpPr>
        <dsp:cNvPr id="0" name=""/>
        <dsp:cNvSpPr/>
      </dsp:nvSpPr>
      <dsp:spPr>
        <a:xfrm>
          <a:off x="140660" y="104961"/>
          <a:ext cx="255745" cy="255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B96BB6-1AFF-4164-9659-91592FFDAC18}">
      <dsp:nvSpPr>
        <dsp:cNvPr id="0" name=""/>
        <dsp:cNvSpPr/>
      </dsp:nvSpPr>
      <dsp:spPr>
        <a:xfrm>
          <a:off x="537065" y="337"/>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t>Kunnskapsgrunnlag/ diskusjonsnotater om sentrale tema/ drivkrefter</a:t>
          </a:r>
          <a:endParaRPr lang="en-US" sz="1600" kern="1200"/>
        </a:p>
      </dsp:txBody>
      <dsp:txXfrm>
        <a:off x="537065" y="337"/>
        <a:ext cx="10148782" cy="464992"/>
      </dsp:txXfrm>
    </dsp:sp>
    <dsp:sp modelId="{40CED3A3-85F5-4FB4-B7E4-0F26D6BC4AB2}">
      <dsp:nvSpPr>
        <dsp:cNvPr id="0" name=""/>
        <dsp:cNvSpPr/>
      </dsp:nvSpPr>
      <dsp:spPr>
        <a:xfrm>
          <a:off x="0" y="581577"/>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3C389C-A74B-46EF-A7CF-D05D33DA7B03}">
      <dsp:nvSpPr>
        <dsp:cNvPr id="0" name=""/>
        <dsp:cNvSpPr/>
      </dsp:nvSpPr>
      <dsp:spPr>
        <a:xfrm>
          <a:off x="140660" y="686201"/>
          <a:ext cx="255745" cy="255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4A964-DA0E-4328-A290-BE30175C8CF3}">
      <dsp:nvSpPr>
        <dsp:cNvPr id="0" name=""/>
        <dsp:cNvSpPr/>
      </dsp:nvSpPr>
      <dsp:spPr>
        <a:xfrm>
          <a:off x="537065" y="581577"/>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t>Oppsummeres i samlet utfordrings- og mulighetsbilde</a:t>
          </a:r>
          <a:endParaRPr lang="en-US" sz="1600" kern="1200"/>
        </a:p>
      </dsp:txBody>
      <dsp:txXfrm>
        <a:off x="537065" y="581577"/>
        <a:ext cx="10148782" cy="464992"/>
      </dsp:txXfrm>
    </dsp:sp>
    <dsp:sp modelId="{BB311F6D-7E32-483F-AE8C-57662EBC3A16}">
      <dsp:nvSpPr>
        <dsp:cNvPr id="0" name=""/>
        <dsp:cNvSpPr/>
      </dsp:nvSpPr>
      <dsp:spPr>
        <a:xfrm>
          <a:off x="0" y="1162817"/>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D45BC-3A8E-494B-86D6-BF41B5342E7C}">
      <dsp:nvSpPr>
        <dsp:cNvPr id="0" name=""/>
        <dsp:cNvSpPr/>
      </dsp:nvSpPr>
      <dsp:spPr>
        <a:xfrm>
          <a:off x="140660" y="1267441"/>
          <a:ext cx="255745" cy="2557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EC4348-49BA-4A28-AA38-79F4C42651A3}">
      <dsp:nvSpPr>
        <dsp:cNvPr id="0" name=""/>
        <dsp:cNvSpPr/>
      </dsp:nvSpPr>
      <dsp:spPr>
        <a:xfrm>
          <a:off x="537065" y="1162817"/>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rtl="0">
            <a:lnSpc>
              <a:spcPct val="90000"/>
            </a:lnSpc>
            <a:spcBef>
              <a:spcPct val="0"/>
            </a:spcBef>
            <a:spcAft>
              <a:spcPct val="35000"/>
            </a:spcAft>
            <a:buNone/>
          </a:pPr>
          <a:r>
            <a:rPr lang="nb-NO" sz="1600" kern="1200">
              <a:latin typeface="Verdana"/>
            </a:rPr>
            <a:t>Vurdering av satsinger og mål for fireårsperioden </a:t>
          </a:r>
        </a:p>
      </dsp:txBody>
      <dsp:txXfrm>
        <a:off x="537065" y="1162817"/>
        <a:ext cx="10148782" cy="464992"/>
      </dsp:txXfrm>
    </dsp:sp>
    <dsp:sp modelId="{A781DE2B-C56C-4440-A6CC-CE344AB76757}">
      <dsp:nvSpPr>
        <dsp:cNvPr id="0" name=""/>
        <dsp:cNvSpPr/>
      </dsp:nvSpPr>
      <dsp:spPr>
        <a:xfrm>
          <a:off x="0" y="1744057"/>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B98BC-E610-4429-BA2C-282EEC856E75}">
      <dsp:nvSpPr>
        <dsp:cNvPr id="0" name=""/>
        <dsp:cNvSpPr/>
      </dsp:nvSpPr>
      <dsp:spPr>
        <a:xfrm>
          <a:off x="140660" y="1848681"/>
          <a:ext cx="255745" cy="255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7819F1-5FDD-4C68-90AC-69BA7D96AF02}">
      <dsp:nvSpPr>
        <dsp:cNvPr id="0" name=""/>
        <dsp:cNvSpPr/>
      </dsp:nvSpPr>
      <dsp:spPr>
        <a:xfrm>
          <a:off x="537065" y="1744057"/>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t>Vurdering av eksisterende planer og planbehov</a:t>
          </a:r>
          <a:endParaRPr lang="en-US" sz="1600" kern="1200"/>
        </a:p>
      </dsp:txBody>
      <dsp:txXfrm>
        <a:off x="537065" y="1744057"/>
        <a:ext cx="10148782" cy="464992"/>
      </dsp:txXfrm>
    </dsp:sp>
    <dsp:sp modelId="{7828AF8F-AC92-469F-80CF-0B596C1A5C63}">
      <dsp:nvSpPr>
        <dsp:cNvPr id="0" name=""/>
        <dsp:cNvSpPr/>
      </dsp:nvSpPr>
      <dsp:spPr>
        <a:xfrm>
          <a:off x="0" y="2325298"/>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0F8B0-ACD8-4250-9CFC-B0547087D4CE}">
      <dsp:nvSpPr>
        <dsp:cNvPr id="0" name=""/>
        <dsp:cNvSpPr/>
      </dsp:nvSpPr>
      <dsp:spPr>
        <a:xfrm>
          <a:off x="140660" y="2429921"/>
          <a:ext cx="255745" cy="255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580347-C25E-4A88-9F41-50E77097D3F8}">
      <dsp:nvSpPr>
        <dsp:cNvPr id="0" name=""/>
        <dsp:cNvSpPr/>
      </dsp:nvSpPr>
      <dsp:spPr>
        <a:xfrm>
          <a:off x="537065" y="2325298"/>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t>Utforming av forslag til ny regional planstrategi 2024-27</a:t>
          </a:r>
          <a:endParaRPr lang="en-US" sz="1600" kern="1200"/>
        </a:p>
      </dsp:txBody>
      <dsp:txXfrm>
        <a:off x="537065" y="2325298"/>
        <a:ext cx="10148782" cy="464992"/>
      </dsp:txXfrm>
    </dsp:sp>
    <dsp:sp modelId="{D2391000-E23B-41FE-89A7-F1E212672B4E}">
      <dsp:nvSpPr>
        <dsp:cNvPr id="0" name=""/>
        <dsp:cNvSpPr/>
      </dsp:nvSpPr>
      <dsp:spPr>
        <a:xfrm>
          <a:off x="0" y="2906538"/>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04926-55FD-4470-A06F-056FBE91D27C}">
      <dsp:nvSpPr>
        <dsp:cNvPr id="0" name=""/>
        <dsp:cNvSpPr/>
      </dsp:nvSpPr>
      <dsp:spPr>
        <a:xfrm>
          <a:off x="140660" y="3011161"/>
          <a:ext cx="255745" cy="25574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850855-902D-4ACF-A885-3D8B0AF68285}">
      <dsp:nvSpPr>
        <dsp:cNvPr id="0" name=""/>
        <dsp:cNvSpPr/>
      </dsp:nvSpPr>
      <dsp:spPr>
        <a:xfrm>
          <a:off x="537065" y="2906538"/>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latin typeface="Verdana"/>
            </a:rPr>
            <a:t>Høring vinteren 2024</a:t>
          </a:r>
        </a:p>
      </dsp:txBody>
      <dsp:txXfrm>
        <a:off x="537065" y="2906538"/>
        <a:ext cx="10148782" cy="464992"/>
      </dsp:txXfrm>
    </dsp:sp>
    <dsp:sp modelId="{986F57C6-34A2-4603-A0D8-5EE9F901FF5C}">
      <dsp:nvSpPr>
        <dsp:cNvPr id="0" name=""/>
        <dsp:cNvSpPr/>
      </dsp:nvSpPr>
      <dsp:spPr>
        <a:xfrm>
          <a:off x="0" y="3487778"/>
          <a:ext cx="10685848" cy="464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52A93D-B808-4D06-B75E-57D9384D27DC}">
      <dsp:nvSpPr>
        <dsp:cNvPr id="0" name=""/>
        <dsp:cNvSpPr/>
      </dsp:nvSpPr>
      <dsp:spPr>
        <a:xfrm>
          <a:off x="140660" y="3592401"/>
          <a:ext cx="255745" cy="255745"/>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B6D0C5-CFFB-4FCC-900E-AA89E89B66C1}">
      <dsp:nvSpPr>
        <dsp:cNvPr id="0" name=""/>
        <dsp:cNvSpPr/>
      </dsp:nvSpPr>
      <dsp:spPr>
        <a:xfrm>
          <a:off x="537065" y="3487778"/>
          <a:ext cx="10148782" cy="4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212" tIns="49212" rIns="49212" bIns="49212" numCol="1" spcCol="1270" anchor="ctr" anchorCtr="0">
          <a:noAutofit/>
        </a:bodyPr>
        <a:lstStyle/>
        <a:p>
          <a:pPr marL="0" lvl="0" indent="0" algn="l" defTabSz="711200">
            <a:lnSpc>
              <a:spcPct val="100000"/>
            </a:lnSpc>
            <a:spcBef>
              <a:spcPct val="0"/>
            </a:spcBef>
            <a:spcAft>
              <a:spcPct val="35000"/>
            </a:spcAft>
            <a:buNone/>
          </a:pPr>
          <a:r>
            <a:rPr lang="nb-NO" sz="1600" kern="1200">
              <a:latin typeface="Verdana"/>
            </a:rPr>
            <a:t>Vedtak før sommeren 2024</a:t>
          </a:r>
        </a:p>
      </dsp:txBody>
      <dsp:txXfrm>
        <a:off x="537065" y="3487778"/>
        <a:ext cx="10148782" cy="4649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88D74-A13E-445A-A505-25A25BCD84F7}" type="datetimeFigureOut">
              <a:rPr lang="nb-NO" smtClean="0"/>
              <a:t>04.10.2023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A4912-0DD8-4DBF-8390-313BD4465520}" type="slidenum">
              <a:rPr lang="nb-NO" smtClean="0"/>
              <a:t>‹#›</a:t>
            </a:fld>
            <a:endParaRPr lang="nb-NO"/>
          </a:p>
        </p:txBody>
      </p:sp>
    </p:spTree>
    <p:extLst>
      <p:ext uri="{BB962C8B-B14F-4D97-AF65-F5344CB8AC3E}">
        <p14:creationId xmlns:p14="http://schemas.microsoft.com/office/powerpoint/2010/main" val="56829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noProof="1">
                <a:cs typeface="Calibri"/>
              </a:rPr>
              <a:t>Jf lovgrunnlaget: vi skal vurdere viktige utviklingstrekk og utfordringer – derfor har vi laget diskusjonsnotater om viktige tema. </a:t>
            </a:r>
          </a:p>
          <a:p>
            <a:pPr marL="171450" indent="-171450">
              <a:buFont typeface="Arial" panose="020B0604020202020204" pitchFamily="34" charset="0"/>
              <a:buChar char="•"/>
            </a:pPr>
            <a:r>
              <a:rPr lang="nb-NO" noProof="1">
                <a:cs typeface="Calibri"/>
              </a:rPr>
              <a:t>Og planstrategien skal utarbeides i samarbeid med kommunene, statlige organer mfl – og derfor er det viktig å få innspill til arbeidet fra dere tidlig, så det er en del av formålet med møtet i dag. Vi har også hatt dialogmøter med kommunene om temaene i kunnskapsgrunnlaget nå i mai. Og vi har også hatt med statsforvalteren inn i arbeidet med økonomi/ kommunebildene, og i temaet samfunnssikkerhet + dialog rundt andre tema også som klima og areal. </a:t>
            </a:r>
            <a:endParaRPr lang="nb-NO" b="1" noProof="1">
              <a:solidFill>
                <a:srgbClr val="FF0000"/>
              </a:solidFill>
              <a:cs typeface="Calibri"/>
            </a:endParaRPr>
          </a:p>
          <a:p>
            <a:pPr marL="171450" indent="-171450">
              <a:buFont typeface="Arial" panose="020B0604020202020204" pitchFamily="34" charset="0"/>
              <a:buChar char="•"/>
            </a:pPr>
            <a:r>
              <a:rPr lang="nb-NO" noProof="1">
                <a:cs typeface="Calibri"/>
              </a:rPr>
              <a:t>Vi skal trekke linjene mellom de ulike temaene, og oppsummere I et samlet utfordrings- og mulighetsbilde. Dette vil legges fram for fylkestinget senere.</a:t>
            </a:r>
          </a:p>
          <a:p>
            <a:pPr marL="171450" indent="-171450">
              <a:buFont typeface="Arial" panose="020B0604020202020204" pitchFamily="34" charset="0"/>
              <a:buChar char="•"/>
            </a:pPr>
            <a:r>
              <a:rPr lang="nb-NO" noProof="1">
                <a:cs typeface="Calibri"/>
              </a:rPr>
              <a:t>Vi jobber også med scenarier som metode for å se ulike framtidsbilder for Trøndelag, og vi har jobbet litt med SWOT-analyser på de ulike temaene for å se om det er noen utfordringer og muligheter som er felles for de ulike temaene.  </a:t>
            </a:r>
            <a:endParaRPr lang="nb-NO"/>
          </a:p>
          <a:p>
            <a:pPr marL="171450" indent="-171450">
              <a:buFont typeface="Arial" panose="020B0604020202020204" pitchFamily="34" charset="0"/>
              <a:buChar char="•"/>
            </a:pPr>
            <a:r>
              <a:rPr lang="nb-NO" noProof="1">
                <a:cs typeface="Calibri"/>
              </a:rPr>
              <a:t>Ett av hovedpoengene med planstrategien vår, slik det også er for de kommunale planstrategiene, er å se hvilke planer vi har og hvordan de fungerer, og hva vi trenger å lage nye planer for ut fra de behovene vi ser og målene vi vil nå. </a:t>
            </a:r>
          </a:p>
          <a:p>
            <a:pPr marL="171450" indent="-171450">
              <a:buFont typeface="Arial" panose="020B0604020202020204" pitchFamily="34" charset="0"/>
              <a:buChar char="•"/>
            </a:pPr>
            <a:r>
              <a:rPr lang="nb-NO" noProof="1">
                <a:cs typeface="Calibri"/>
              </a:rPr>
              <a:t>Ut fra dette lager vi forslaget til ny planstrategi for kommende periode, som vil sendes på høring til vinteren. Endelig vedtak av denne vil etter planen være våren 2024. </a:t>
            </a:r>
          </a:p>
        </p:txBody>
      </p:sp>
      <p:sp>
        <p:nvSpPr>
          <p:cNvPr id="4" name="Plassholder for lysbildenummer 3"/>
          <p:cNvSpPr>
            <a:spLocks noGrp="1"/>
          </p:cNvSpPr>
          <p:nvPr>
            <p:ph type="sldNum" sz="quarter" idx="5"/>
          </p:nvPr>
        </p:nvSpPr>
        <p:spPr/>
        <p:txBody>
          <a:bodyPr/>
          <a:lstStyle/>
          <a:p>
            <a:fld id="{9CDA4DC4-4BFA-46E1-A49E-416B5715EAD9}" type="slidenum">
              <a:rPr lang="nb-NO" smtClean="0"/>
              <a:t>2</a:t>
            </a:fld>
            <a:endParaRPr lang="nb-NO"/>
          </a:p>
        </p:txBody>
      </p:sp>
    </p:spTree>
    <p:extLst>
      <p:ext uri="{BB962C8B-B14F-4D97-AF65-F5344CB8AC3E}">
        <p14:creationId xmlns:p14="http://schemas.microsoft.com/office/powerpoint/2010/main" val="241929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noProof="1">
                <a:cs typeface="Calibri"/>
              </a:rPr>
              <a:t>Dette er overskriftene på de temaene vi jobber med denne våren, som representerer bade viktige drivkrefter for utvikling og sentrale tjenesteområder for fylkeskommunen, og som danner viktige utgangspunkt for å vurdere planbehov. </a:t>
            </a:r>
          </a:p>
          <a:p>
            <a:pPr marL="171450" indent="-171450">
              <a:buFont typeface="Arial" panose="020B0604020202020204" pitchFamily="34" charset="0"/>
              <a:buChar char="•"/>
            </a:pPr>
            <a:r>
              <a:rPr lang="en-US" noProof="1">
                <a:cs typeface="Calibri"/>
              </a:rPr>
              <a:t>‘vi skal oppsummere noen hovedfunn I det følgende. </a:t>
            </a:r>
          </a:p>
          <a:p>
            <a:pPr marL="171450" indent="-171450">
              <a:buFont typeface="Arial" panose="020B0604020202020204" pitchFamily="34" charset="0"/>
              <a:buChar char="•"/>
            </a:pPr>
            <a:r>
              <a:rPr lang="en-US" noProof="1">
                <a:cs typeface="Calibri"/>
              </a:rPr>
              <a:t>Temaet energi her er en oversikt over hva som skal utredes. Det går en egen prosess på dette til fylkestinget, og rapport med kunnskapsgrunnlag fra konsulentfirmaet Thema legges fram for fylkestinget denne uka. Det skal vurderes ut fra det om det skal lages en egen energiplan for fylkeskommunen. </a:t>
            </a:r>
          </a:p>
          <a:p>
            <a:pPr marL="171450" indent="-171450">
              <a:buFont typeface="Arial" panose="020B0604020202020204" pitchFamily="34" charset="0"/>
              <a:buChar char="•"/>
            </a:pPr>
            <a:r>
              <a:rPr lang="en-US" noProof="1">
                <a:cs typeface="Calibri"/>
              </a:rPr>
              <a:t>I invitasjonen til møtet fikk dere utsendt lenker til nettsidene våre, hvor all informasjon om prosessen med planstrategien skal finnes. </a:t>
            </a:r>
          </a:p>
          <a:p>
            <a:endParaRPr lang="nb-NO"/>
          </a:p>
        </p:txBody>
      </p:sp>
      <p:sp>
        <p:nvSpPr>
          <p:cNvPr id="4" name="Plassholder for lysbildenummer 3"/>
          <p:cNvSpPr>
            <a:spLocks noGrp="1"/>
          </p:cNvSpPr>
          <p:nvPr>
            <p:ph type="sldNum" sz="quarter" idx="5"/>
          </p:nvPr>
        </p:nvSpPr>
        <p:spPr/>
        <p:txBody>
          <a:bodyPr/>
          <a:lstStyle/>
          <a:p>
            <a:fld id="{9CDA4DC4-4BFA-46E1-A49E-416B5715EAD9}" type="slidenum">
              <a:rPr lang="nb-NO" smtClean="0"/>
              <a:t>3</a:t>
            </a:fld>
            <a:endParaRPr lang="nb-NO"/>
          </a:p>
        </p:txBody>
      </p:sp>
    </p:spTree>
    <p:extLst>
      <p:ext uri="{BB962C8B-B14F-4D97-AF65-F5344CB8AC3E}">
        <p14:creationId xmlns:p14="http://schemas.microsoft.com/office/powerpoint/2010/main" val="55637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Arbeidsgruppens utkast. Intern prosess nå for å forbedre fram mot hovedutvalg i november.</a:t>
            </a:r>
          </a:p>
          <a:p>
            <a:r>
              <a:rPr lang="nb-NO" dirty="0"/>
              <a:t>Mer spisset budskap. Dra opp viktige dilemmaer mellom ulike tema.</a:t>
            </a:r>
          </a:p>
          <a:p>
            <a:endParaRPr lang="nb-NO" dirty="0"/>
          </a:p>
          <a:p>
            <a:endParaRPr lang="nb-NO" dirty="0"/>
          </a:p>
        </p:txBody>
      </p:sp>
      <p:sp>
        <p:nvSpPr>
          <p:cNvPr id="4" name="Plassholder for lysbildenummer 3"/>
          <p:cNvSpPr>
            <a:spLocks noGrp="1"/>
          </p:cNvSpPr>
          <p:nvPr>
            <p:ph type="sldNum" sz="quarter" idx="5"/>
          </p:nvPr>
        </p:nvSpPr>
        <p:spPr/>
        <p:txBody>
          <a:bodyPr/>
          <a:lstStyle/>
          <a:p>
            <a:fld id="{FC6A4912-0DD8-4DBF-8390-313BD4465520}" type="slidenum">
              <a:rPr lang="nb-NO" smtClean="0"/>
              <a:t>5</a:t>
            </a:fld>
            <a:endParaRPr lang="nb-NO"/>
          </a:p>
        </p:txBody>
      </p:sp>
    </p:spTree>
    <p:extLst>
      <p:ext uri="{BB962C8B-B14F-4D97-AF65-F5344CB8AC3E}">
        <p14:creationId xmlns:p14="http://schemas.microsoft.com/office/powerpoint/2010/main" val="202746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983D5BB-5726-42ED-8D6C-924143E9B035}" type="slidenum">
              <a:rPr lang="nb-NO" smtClean="0"/>
              <a:t>8</a:t>
            </a:fld>
            <a:endParaRPr lang="nb-NO"/>
          </a:p>
        </p:txBody>
      </p:sp>
    </p:spTree>
    <p:extLst>
      <p:ext uri="{BB962C8B-B14F-4D97-AF65-F5344CB8AC3E}">
        <p14:creationId xmlns:p14="http://schemas.microsoft.com/office/powerpoint/2010/main" val="56182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C6A4912-0DD8-4DBF-8390-313BD4465520}" type="slidenum">
              <a:rPr lang="nb-NO" smtClean="0"/>
              <a:t>10</a:t>
            </a:fld>
            <a:endParaRPr lang="nb-NO"/>
          </a:p>
        </p:txBody>
      </p:sp>
    </p:spTree>
    <p:extLst>
      <p:ext uri="{BB962C8B-B14F-4D97-AF65-F5344CB8AC3E}">
        <p14:creationId xmlns:p14="http://schemas.microsoft.com/office/powerpoint/2010/main" val="236816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983D5BB-5726-42ED-8D6C-924143E9B035}" type="slidenum">
              <a:rPr lang="nb-NO" smtClean="0"/>
              <a:t>14</a:t>
            </a:fld>
            <a:endParaRPr lang="nb-NO"/>
          </a:p>
        </p:txBody>
      </p:sp>
    </p:spTree>
    <p:extLst>
      <p:ext uri="{BB962C8B-B14F-4D97-AF65-F5344CB8AC3E}">
        <p14:creationId xmlns:p14="http://schemas.microsoft.com/office/powerpoint/2010/main" val="63730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983D5BB-5726-42ED-8D6C-924143E9B035}" type="slidenum">
              <a:rPr lang="nb-NO" smtClean="0"/>
              <a:t>18</a:t>
            </a:fld>
            <a:endParaRPr lang="nb-NO"/>
          </a:p>
        </p:txBody>
      </p:sp>
    </p:spTree>
    <p:extLst>
      <p:ext uri="{BB962C8B-B14F-4D97-AF65-F5344CB8AC3E}">
        <p14:creationId xmlns:p14="http://schemas.microsoft.com/office/powerpoint/2010/main" val="14662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 tekst: https://www.miljodirektoratet.no/aktuelt/nyheter/2023/april-2023/redusert-nedbygging-er-bra-for-klima-miljo-og-landbruk/</a:t>
            </a:r>
          </a:p>
        </p:txBody>
      </p:sp>
      <p:sp>
        <p:nvSpPr>
          <p:cNvPr id="4" name="Plassholder for lysbildenummer 3"/>
          <p:cNvSpPr>
            <a:spLocks noGrp="1"/>
          </p:cNvSpPr>
          <p:nvPr>
            <p:ph type="sldNum" sz="quarter" idx="5"/>
          </p:nvPr>
        </p:nvSpPr>
        <p:spPr/>
        <p:txBody>
          <a:bodyPr/>
          <a:lstStyle/>
          <a:p>
            <a:fld id="{B983D5BB-5726-42ED-8D6C-924143E9B035}" type="slidenum">
              <a:rPr lang="nb-NO" smtClean="0"/>
              <a:t>20</a:t>
            </a:fld>
            <a:endParaRPr lang="nb-NO"/>
          </a:p>
        </p:txBody>
      </p:sp>
    </p:spTree>
    <p:extLst>
      <p:ext uri="{BB962C8B-B14F-4D97-AF65-F5344CB8AC3E}">
        <p14:creationId xmlns:p14="http://schemas.microsoft.com/office/powerpoint/2010/main" val="287292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https://www.regjeringen.no/no/tema/plan-bygg-og-eiendom/plan_bygningsloven/planlegging/plansystem_prosess/kunnskapsgrunnlaget_plan/arealregnskap_kommuneplan/id2913557/?expand=factbox2913582</a:t>
            </a:r>
          </a:p>
          <a:p>
            <a:r>
              <a:rPr lang="nb-NO"/>
              <a:t>https://app.powerbi.com/view?r=eyJrIjoiM2Q3YjY2YTQtNWM4NS00ZTQ0LWI1OTctNDU4MTI0YzBmNjUxIiwidCI6IjUyYTllNTJlLWQ5MTgtNDAxZC1hYWZiLTBkYzE0YWMwOGUxNyIsImMiOjh9&amp;pageName=ReportSection4e3b5748b96810354c05</a:t>
            </a:r>
          </a:p>
        </p:txBody>
      </p:sp>
      <p:sp>
        <p:nvSpPr>
          <p:cNvPr id="4" name="Plassholder for lysbildenummer 3"/>
          <p:cNvSpPr>
            <a:spLocks noGrp="1"/>
          </p:cNvSpPr>
          <p:nvPr>
            <p:ph type="sldNum" sz="quarter" idx="5"/>
          </p:nvPr>
        </p:nvSpPr>
        <p:spPr/>
        <p:txBody>
          <a:bodyPr/>
          <a:lstStyle/>
          <a:p>
            <a:fld id="{B983D5BB-5726-42ED-8D6C-924143E9B035}" type="slidenum">
              <a:rPr lang="nb-NO" smtClean="0"/>
              <a:t>21</a:t>
            </a:fld>
            <a:endParaRPr lang="nb-NO"/>
          </a:p>
        </p:txBody>
      </p:sp>
    </p:spTree>
    <p:extLst>
      <p:ext uri="{BB962C8B-B14F-4D97-AF65-F5344CB8AC3E}">
        <p14:creationId xmlns:p14="http://schemas.microsoft.com/office/powerpoint/2010/main" val="339992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000000"/>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9" y="471764"/>
            <a:ext cx="2431899" cy="580999"/>
          </a:xfrm>
          <a:prstGeom prst="rect">
            <a:avLst/>
          </a:prstGeom>
        </p:spPr>
      </p:pic>
    </p:spTree>
    <p:extLst>
      <p:ext uri="{BB962C8B-B14F-4D97-AF65-F5344CB8AC3E}">
        <p14:creationId xmlns:p14="http://schemas.microsoft.com/office/powerpoint/2010/main" val="17496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04.10.2023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61439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04.10.2023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1446497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795" y="2102571"/>
            <a:ext cx="2442410" cy="2422259"/>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a:t>
            </a:r>
            <a:r>
              <a:rPr lang="nb-NO" sz="1300" err="1"/>
              <a:t>trondelagfylke</a:t>
            </a:r>
            <a:endParaRPr lang="nb-NO" sz="1300"/>
          </a:p>
        </p:txBody>
      </p:sp>
    </p:spTree>
    <p:extLst>
      <p:ext uri="{BB962C8B-B14F-4D97-AF65-F5344CB8AC3E}">
        <p14:creationId xmlns:p14="http://schemas.microsoft.com/office/powerpoint/2010/main" val="360613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000000"/>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pic>
        <p:nvPicPr>
          <p:cNvPr id="7" name="Bilde 6">
            <a:extLst>
              <a:ext uri="{FF2B5EF4-FFF2-40B4-BE49-F238E27FC236}">
                <a16:creationId xmlns:a16="http://schemas.microsoft.com/office/drawing/2014/main" id="{53C00A96-9228-4E6E-AE76-CA1B57587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89" y="471764"/>
            <a:ext cx="2431899" cy="580999"/>
          </a:xfrm>
          <a:prstGeom prst="rect">
            <a:avLst/>
          </a:prstGeom>
        </p:spPr>
      </p:pic>
    </p:spTree>
    <p:extLst>
      <p:ext uri="{BB962C8B-B14F-4D97-AF65-F5344CB8AC3E}">
        <p14:creationId xmlns:p14="http://schemas.microsoft.com/office/powerpoint/2010/main" val="3889467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70858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04.10.2023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2506687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680537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04.10.2023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58769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Klikk for å redigere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31033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18968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637136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04.10.2023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4031129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Klikk for å redigere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04.10.2023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Klikk for å redigere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90" y="471764"/>
            <a:ext cx="2179324" cy="520657"/>
          </a:xfrm>
          <a:prstGeom prst="rect">
            <a:avLst/>
          </a:prstGeom>
        </p:spPr>
      </p:pic>
    </p:spTree>
    <p:extLst>
      <p:ext uri="{BB962C8B-B14F-4D97-AF65-F5344CB8AC3E}">
        <p14:creationId xmlns:p14="http://schemas.microsoft.com/office/powerpoint/2010/main" val="100682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04.10.2023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1378226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04.10.2023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4162196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63DFC49-49A2-44B8-B23A-B4A841426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795" y="2102571"/>
            <a:ext cx="2442410" cy="2422259"/>
          </a:xfrm>
          <a:prstGeom prst="rect">
            <a:avLst/>
          </a:prstGeom>
        </p:spPr>
      </p:pic>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a:t>
            </a:r>
            <a:r>
              <a:rPr lang="nb-NO" sz="1300" err="1"/>
              <a:t>trondelagfylke</a:t>
            </a:r>
            <a:endParaRPr lang="nb-NO" sz="1300"/>
          </a:p>
        </p:txBody>
      </p:sp>
    </p:spTree>
    <p:extLst>
      <p:ext uri="{BB962C8B-B14F-4D97-AF65-F5344CB8AC3E}">
        <p14:creationId xmlns:p14="http://schemas.microsoft.com/office/powerpoint/2010/main" val="237599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04.10.2023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86880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1735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04.10.2023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80621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hidden="1">
            <a:extLst>
              <a:ext uri="{FF2B5EF4-FFF2-40B4-BE49-F238E27FC236}">
                <a16:creationId xmlns:a16="http://schemas.microsoft.com/office/drawing/2014/main" id="{FC393D3E-C050-40F9-816F-B6EA7FC3F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a:extLst>
              <a:ext uri="{FF2B5EF4-FFF2-40B4-BE49-F238E27FC236}">
                <a16:creationId xmlns:a16="http://schemas.microsoft.com/office/drawing/2014/main" id="{ABE5CBE6-E2D6-4553-A491-4D45E48597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Klikk for å redigere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70480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04.10.2023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4766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04.10.2023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16214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Klikk for å redigere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04.10.2023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Klikk for å redigere tekststiler i malen</a:t>
            </a:r>
          </a:p>
        </p:txBody>
      </p:sp>
      <p:pic>
        <p:nvPicPr>
          <p:cNvPr id="6" name="Bilde 5">
            <a:extLst>
              <a:ext uri="{FF2B5EF4-FFF2-40B4-BE49-F238E27FC236}">
                <a16:creationId xmlns:a16="http://schemas.microsoft.com/office/drawing/2014/main" id="{3F609443-9AE4-46E7-8FE7-2CE88496B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90" y="471764"/>
            <a:ext cx="2179324" cy="520657"/>
          </a:xfrm>
          <a:prstGeom prst="rect">
            <a:avLst/>
          </a:prstGeom>
        </p:spPr>
      </p:pic>
    </p:spTree>
    <p:extLst>
      <p:ext uri="{BB962C8B-B14F-4D97-AF65-F5344CB8AC3E}">
        <p14:creationId xmlns:p14="http://schemas.microsoft.com/office/powerpoint/2010/main" val="172587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04.10.2023</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hidden="1">
            <a:extLst>
              <a:ext uri="{FF2B5EF4-FFF2-40B4-BE49-F238E27FC236}">
                <a16:creationId xmlns:a16="http://schemas.microsoft.com/office/drawing/2014/main" id="{568E141C-BC32-4EA7-B2A0-38340A669A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a:extLst>
              <a:ext uri="{FF2B5EF4-FFF2-40B4-BE49-F238E27FC236}">
                <a16:creationId xmlns:a16="http://schemas.microsoft.com/office/drawing/2014/main" id="{413738F4-4345-4546-B6AE-0A137D4FB7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hidden="1">
            <a:extLst>
              <a:ext uri="{FF2B5EF4-FFF2-40B4-BE49-F238E27FC236}">
                <a16:creationId xmlns:a16="http://schemas.microsoft.com/office/drawing/2014/main" id="{F439C0E1-1A3C-408E-87BE-8917EC3398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257484825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72" r:id="rId6"/>
    <p:sldLayoutId id="2147483673" r:id="rId7"/>
    <p:sldLayoutId id="2147483674" r:id="rId8"/>
    <p:sldLayoutId id="2147483676" r:id="rId9"/>
    <p:sldLayoutId id="2147483666" r:id="rId10"/>
    <p:sldLayoutId id="2147483667" r:id="rId11"/>
    <p:sldLayoutId id="2147483677" r:id="rId12"/>
  </p:sldLayoutIdLst>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04.10.2023</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a:extLst>
              <a:ext uri="{FF2B5EF4-FFF2-40B4-BE49-F238E27FC236}">
                <a16:creationId xmlns:a16="http://schemas.microsoft.com/office/drawing/2014/main" id="{568E141C-BC32-4EA7-B2A0-38340A669A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hidden="1">
            <a:extLst>
              <a:ext uri="{FF2B5EF4-FFF2-40B4-BE49-F238E27FC236}">
                <a16:creationId xmlns:a16="http://schemas.microsoft.com/office/drawing/2014/main" id="{F439C0E1-1A3C-408E-87BE-8917EC3398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31633845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microsoft.com/office/2018/10/relationships/comments" Target="../comments/modernComment_DE7_13480729.xml"/><Relationship Id="rId16"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8/10/relationships/comments" Target="../comments/modernComment_E79_AAC6B9F6.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DF7_9259504E.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microsoft.com/office/2018/10/relationships/comments" Target="../comments/modernComment_E12_66595CF0.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trondelagfylke.no/vare-tjenester/plan-og-areal/prosjekter-og-satsinger/arealregnska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eepurl.com/ixZkKk" TargetMode="External"/><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microsoft.com/office/2018/10/relationships/comments" Target="../comments/modernComment_DE6_A5BA3629.xml"/><Relationship Id="rId16"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18/10/relationships/comments" Target="../comments/modernComment_DF3_76F85F5F.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758344F-C526-9C72-9266-6E231578D4A7}"/>
              </a:ext>
            </a:extLst>
          </p:cNvPr>
          <p:cNvSpPr>
            <a:spLocks noGrp="1"/>
          </p:cNvSpPr>
          <p:nvPr>
            <p:ph type="ctrTitle"/>
          </p:nvPr>
        </p:nvSpPr>
        <p:spPr>
          <a:xfrm>
            <a:off x="914400" y="2535896"/>
            <a:ext cx="10363200" cy="1121846"/>
          </a:xfrm>
        </p:spPr>
        <p:txBody>
          <a:bodyPr/>
          <a:lstStyle/>
          <a:p>
            <a:r>
              <a:rPr lang="nb-NO" dirty="0"/>
              <a:t>Regional planstrategi</a:t>
            </a:r>
          </a:p>
        </p:txBody>
      </p:sp>
      <p:sp>
        <p:nvSpPr>
          <p:cNvPr id="5" name="Undertittel 2">
            <a:extLst>
              <a:ext uri="{FF2B5EF4-FFF2-40B4-BE49-F238E27FC236}">
                <a16:creationId xmlns:a16="http://schemas.microsoft.com/office/drawing/2014/main" id="{1138D0FA-153E-CF1A-C95B-05AEF7EE9BF2}"/>
              </a:ext>
            </a:extLst>
          </p:cNvPr>
          <p:cNvSpPr>
            <a:spLocks noGrp="1"/>
          </p:cNvSpPr>
          <p:nvPr>
            <p:ph type="subTitle" idx="1"/>
          </p:nvPr>
        </p:nvSpPr>
        <p:spPr>
          <a:xfrm>
            <a:off x="914400" y="3795998"/>
            <a:ext cx="10363200" cy="984885"/>
          </a:xfrm>
        </p:spPr>
        <p:txBody>
          <a:bodyPr>
            <a:normAutofit fontScale="92500"/>
          </a:bodyPr>
          <a:lstStyle/>
          <a:p>
            <a:r>
              <a:rPr lang="nb-NO" i="1" dirty="0"/>
              <a:t>Tema: Oppsummert utfordrings- og mulighetsbilde</a:t>
            </a:r>
          </a:p>
          <a:p>
            <a:r>
              <a:rPr lang="nb-NO" dirty="0"/>
              <a:t>Regionalt planforum 4. okt. 2023</a:t>
            </a:r>
          </a:p>
          <a:p>
            <a:endParaRPr lang="nb-NO" dirty="0"/>
          </a:p>
        </p:txBody>
      </p:sp>
    </p:spTree>
    <p:extLst>
      <p:ext uri="{BB962C8B-B14F-4D97-AF65-F5344CB8AC3E}">
        <p14:creationId xmlns:p14="http://schemas.microsoft.com/office/powerpoint/2010/main" val="281890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CE89A7F0-2510-FE7E-8D0F-33212ACB1EEB}"/>
              </a:ext>
            </a:extLst>
          </p:cNvPr>
          <p:cNvSpPr txBox="1"/>
          <p:nvPr/>
        </p:nvSpPr>
        <p:spPr>
          <a:xfrm>
            <a:off x="868907" y="307075"/>
            <a:ext cx="9689910" cy="523220"/>
          </a:xfrm>
          <a:prstGeom prst="rect">
            <a:avLst/>
          </a:prstGeom>
          <a:noFill/>
        </p:spPr>
        <p:txBody>
          <a:bodyPr wrap="square" rtlCol="0">
            <a:spAutoFit/>
          </a:bodyPr>
          <a:lstStyle/>
          <a:p>
            <a:r>
              <a:rPr lang="nb-NO" sz="2800">
                <a:solidFill>
                  <a:schemeClr val="accent2"/>
                </a:solidFill>
              </a:rPr>
              <a:t>Nytt energibehov spiser opp kraftoverskuddet</a:t>
            </a:r>
          </a:p>
        </p:txBody>
      </p:sp>
      <p:pic>
        <p:nvPicPr>
          <p:cNvPr id="4" name="Bilde 3">
            <a:extLst>
              <a:ext uri="{FF2B5EF4-FFF2-40B4-BE49-F238E27FC236}">
                <a16:creationId xmlns:a16="http://schemas.microsoft.com/office/drawing/2014/main" id="{D97456BF-02FB-2800-CC8A-5265E891B539}"/>
              </a:ext>
            </a:extLst>
          </p:cNvPr>
          <p:cNvPicPr>
            <a:picLocks noChangeAspect="1"/>
          </p:cNvPicPr>
          <p:nvPr/>
        </p:nvPicPr>
        <p:blipFill>
          <a:blip r:embed="rId3"/>
          <a:stretch>
            <a:fillRect/>
          </a:stretch>
        </p:blipFill>
        <p:spPr>
          <a:xfrm>
            <a:off x="746077" y="1337498"/>
            <a:ext cx="10454186" cy="5213427"/>
          </a:xfrm>
          <a:prstGeom prst="rect">
            <a:avLst/>
          </a:prstGeom>
        </p:spPr>
      </p:pic>
      <p:sp>
        <p:nvSpPr>
          <p:cNvPr id="7" name="TekstSylinder 6">
            <a:extLst>
              <a:ext uri="{FF2B5EF4-FFF2-40B4-BE49-F238E27FC236}">
                <a16:creationId xmlns:a16="http://schemas.microsoft.com/office/drawing/2014/main" id="{D42EFB9D-F677-C054-3F4B-113440BDD62F}"/>
              </a:ext>
            </a:extLst>
          </p:cNvPr>
          <p:cNvSpPr txBox="1"/>
          <p:nvPr/>
        </p:nvSpPr>
        <p:spPr>
          <a:xfrm>
            <a:off x="4051679" y="6497303"/>
            <a:ext cx="7755909" cy="261610"/>
          </a:xfrm>
          <a:prstGeom prst="rect">
            <a:avLst/>
          </a:prstGeom>
          <a:noFill/>
        </p:spPr>
        <p:txBody>
          <a:bodyPr wrap="square">
            <a:spAutoFit/>
          </a:bodyPr>
          <a:lstStyle/>
          <a:p>
            <a:r>
              <a:rPr lang="nb-NO" sz="1100"/>
              <a:t>Forbrukstallene inkluderer </a:t>
            </a:r>
            <a:r>
              <a:rPr lang="nb-NO" sz="1100" err="1"/>
              <a:t>nettap</a:t>
            </a:r>
            <a:r>
              <a:rPr lang="nb-NO" sz="1100"/>
              <a:t>. Kilder: THEMA, SSB, NVE, Statnett, Konkraft og Miljødirektoratet.</a:t>
            </a:r>
          </a:p>
        </p:txBody>
      </p:sp>
    </p:spTree>
    <p:extLst>
      <p:ext uri="{BB962C8B-B14F-4D97-AF65-F5344CB8AC3E}">
        <p14:creationId xmlns:p14="http://schemas.microsoft.com/office/powerpoint/2010/main" val="10496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E805097-0389-612B-757B-0017BBBCB8DD}"/>
              </a:ext>
            </a:extLst>
          </p:cNvPr>
          <p:cNvPicPr>
            <a:picLocks noChangeAspect="1"/>
          </p:cNvPicPr>
          <p:nvPr/>
        </p:nvPicPr>
        <p:blipFill>
          <a:blip r:embed="rId2"/>
          <a:stretch>
            <a:fillRect/>
          </a:stretch>
        </p:blipFill>
        <p:spPr>
          <a:xfrm>
            <a:off x="5902718" y="1119673"/>
            <a:ext cx="6363146" cy="5337111"/>
          </a:xfrm>
          <a:prstGeom prst="rect">
            <a:avLst/>
          </a:prstGeom>
        </p:spPr>
      </p:pic>
      <p:pic>
        <p:nvPicPr>
          <p:cNvPr id="7" name="Bilde 6">
            <a:extLst>
              <a:ext uri="{FF2B5EF4-FFF2-40B4-BE49-F238E27FC236}">
                <a16:creationId xmlns:a16="http://schemas.microsoft.com/office/drawing/2014/main" id="{2C4E371F-BC6C-FA4E-6409-B276C3C96EA0}"/>
              </a:ext>
            </a:extLst>
          </p:cNvPr>
          <p:cNvPicPr>
            <a:picLocks noChangeAspect="1"/>
          </p:cNvPicPr>
          <p:nvPr/>
        </p:nvPicPr>
        <p:blipFill>
          <a:blip r:embed="rId3"/>
          <a:stretch>
            <a:fillRect/>
          </a:stretch>
        </p:blipFill>
        <p:spPr>
          <a:xfrm>
            <a:off x="0" y="1371412"/>
            <a:ext cx="5902718" cy="5180483"/>
          </a:xfrm>
          <a:prstGeom prst="rect">
            <a:avLst/>
          </a:prstGeom>
        </p:spPr>
      </p:pic>
      <p:sp>
        <p:nvSpPr>
          <p:cNvPr id="9" name="TekstSylinder 8">
            <a:extLst>
              <a:ext uri="{FF2B5EF4-FFF2-40B4-BE49-F238E27FC236}">
                <a16:creationId xmlns:a16="http://schemas.microsoft.com/office/drawing/2014/main" id="{834BA0C7-ACB7-C7FB-8B72-ABD1BDD0F1D1}"/>
              </a:ext>
            </a:extLst>
          </p:cNvPr>
          <p:cNvSpPr txBox="1"/>
          <p:nvPr/>
        </p:nvSpPr>
        <p:spPr>
          <a:xfrm>
            <a:off x="580644" y="196343"/>
            <a:ext cx="10398462" cy="923330"/>
          </a:xfrm>
          <a:prstGeom prst="rect">
            <a:avLst/>
          </a:prstGeom>
          <a:noFill/>
        </p:spPr>
        <p:txBody>
          <a:bodyPr wrap="square">
            <a:spAutoFit/>
          </a:bodyPr>
          <a:lstStyle/>
          <a:p>
            <a:r>
              <a:rPr lang="nb-NO">
                <a:solidFill>
                  <a:schemeClr val="accent2"/>
                </a:solidFill>
              </a:rPr>
              <a:t>Det er større effektforbruk enn tilgjengelig effekt i området. Underskuddet kan i dag</a:t>
            </a:r>
          </a:p>
          <a:p>
            <a:r>
              <a:rPr lang="nb-NO">
                <a:solidFill>
                  <a:schemeClr val="accent2"/>
                </a:solidFill>
              </a:rPr>
              <a:t>dekkes av god kapasitet i transmisjonsnettet inn til regionen, men muligheter for forbruksvekst er begrenset av nettkapasitet flere steder i regionen</a:t>
            </a:r>
          </a:p>
        </p:txBody>
      </p:sp>
    </p:spTree>
    <p:extLst>
      <p:ext uri="{BB962C8B-B14F-4D97-AF65-F5344CB8AC3E}">
        <p14:creationId xmlns:p14="http://schemas.microsoft.com/office/powerpoint/2010/main" val="30846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DF760BF4-76ED-D07F-52BF-60B04B2683C8}"/>
              </a:ext>
            </a:extLst>
          </p:cNvPr>
          <p:cNvPicPr>
            <a:picLocks noChangeAspect="1"/>
          </p:cNvPicPr>
          <p:nvPr/>
        </p:nvPicPr>
        <p:blipFill>
          <a:blip r:embed="rId3">
            <a:lum bright="70000" contrast="-70000"/>
          </a:blip>
          <a:stretch>
            <a:fillRect/>
          </a:stretch>
        </p:blipFill>
        <p:spPr>
          <a:xfrm>
            <a:off x="3347" y="6120400"/>
            <a:ext cx="720000" cy="720000"/>
          </a:xfrm>
          <a:prstGeom prst="rect">
            <a:avLst/>
          </a:prstGeom>
        </p:spPr>
      </p:pic>
      <p:pic>
        <p:nvPicPr>
          <p:cNvPr id="12" name="Bilde 11">
            <a:extLst>
              <a:ext uri="{FF2B5EF4-FFF2-40B4-BE49-F238E27FC236}">
                <a16:creationId xmlns:a16="http://schemas.microsoft.com/office/drawing/2014/main" id="{DC9FE9CC-221D-2963-197B-784A4299D777}"/>
              </a:ext>
            </a:extLst>
          </p:cNvPr>
          <p:cNvPicPr>
            <a:picLocks noChangeAspect="1"/>
          </p:cNvPicPr>
          <p:nvPr/>
        </p:nvPicPr>
        <p:blipFill>
          <a:blip r:embed="rId4">
            <a:lum bright="70000" contrast="-70000"/>
          </a:blip>
          <a:stretch>
            <a:fillRect/>
          </a:stretch>
        </p:blipFill>
        <p:spPr>
          <a:xfrm>
            <a:off x="725343" y="6120400"/>
            <a:ext cx="727075" cy="728663"/>
          </a:xfrm>
          <a:prstGeom prst="rect">
            <a:avLst/>
          </a:prstGeom>
        </p:spPr>
      </p:pic>
      <p:pic>
        <p:nvPicPr>
          <p:cNvPr id="14" name="Bilde 13">
            <a:extLst>
              <a:ext uri="{FF2B5EF4-FFF2-40B4-BE49-F238E27FC236}">
                <a16:creationId xmlns:a16="http://schemas.microsoft.com/office/drawing/2014/main" id="{E986D126-2E8F-C13A-F3C6-5353314793E4}"/>
              </a:ext>
            </a:extLst>
          </p:cNvPr>
          <p:cNvPicPr>
            <a:picLocks noChangeAspect="1"/>
          </p:cNvPicPr>
          <p:nvPr/>
        </p:nvPicPr>
        <p:blipFill>
          <a:blip r:embed="rId5">
            <a:lum bright="70000" contrast="-70000"/>
          </a:blip>
          <a:stretch>
            <a:fillRect/>
          </a:stretch>
        </p:blipFill>
        <p:spPr>
          <a:xfrm>
            <a:off x="1437813" y="6120400"/>
            <a:ext cx="728663" cy="728663"/>
          </a:xfrm>
          <a:prstGeom prst="rect">
            <a:avLst/>
          </a:prstGeom>
        </p:spPr>
      </p:pic>
      <p:pic>
        <p:nvPicPr>
          <p:cNvPr id="16" name="Bilde 15">
            <a:extLst>
              <a:ext uri="{FF2B5EF4-FFF2-40B4-BE49-F238E27FC236}">
                <a16:creationId xmlns:a16="http://schemas.microsoft.com/office/drawing/2014/main" id="{B8BA44C1-F9A5-C3EE-E40B-43DD4F74F6E4}"/>
              </a:ext>
            </a:extLst>
          </p:cNvPr>
          <p:cNvPicPr>
            <a:picLocks noChangeAspect="1"/>
          </p:cNvPicPr>
          <p:nvPr/>
        </p:nvPicPr>
        <p:blipFill>
          <a:blip r:embed="rId6">
            <a:lum bright="70000" contrast="-70000"/>
          </a:blip>
          <a:stretch>
            <a:fillRect/>
          </a:stretch>
        </p:blipFill>
        <p:spPr>
          <a:xfrm>
            <a:off x="2150284" y="6120400"/>
            <a:ext cx="728663" cy="728663"/>
          </a:xfrm>
          <a:prstGeom prst="rect">
            <a:avLst/>
          </a:prstGeom>
        </p:spPr>
      </p:pic>
      <p:pic>
        <p:nvPicPr>
          <p:cNvPr id="18" name="Bilde 17">
            <a:extLst>
              <a:ext uri="{FF2B5EF4-FFF2-40B4-BE49-F238E27FC236}">
                <a16:creationId xmlns:a16="http://schemas.microsoft.com/office/drawing/2014/main" id="{7FEE4A2E-2B54-C0EC-DE21-D2B0180B62CF}"/>
              </a:ext>
            </a:extLst>
          </p:cNvPr>
          <p:cNvPicPr>
            <a:picLocks noChangeAspect="1"/>
          </p:cNvPicPr>
          <p:nvPr/>
        </p:nvPicPr>
        <p:blipFill>
          <a:blip r:embed="rId7">
            <a:lum bright="70000" contrast="-70000"/>
          </a:blip>
          <a:stretch>
            <a:fillRect/>
          </a:stretch>
        </p:blipFill>
        <p:spPr>
          <a:xfrm>
            <a:off x="2862754" y="6120400"/>
            <a:ext cx="727075" cy="728663"/>
          </a:xfrm>
          <a:prstGeom prst="rect">
            <a:avLst/>
          </a:prstGeom>
        </p:spPr>
      </p:pic>
      <p:pic>
        <p:nvPicPr>
          <p:cNvPr id="20" name="Bilde 19">
            <a:extLst>
              <a:ext uri="{FF2B5EF4-FFF2-40B4-BE49-F238E27FC236}">
                <a16:creationId xmlns:a16="http://schemas.microsoft.com/office/drawing/2014/main" id="{A938EBE2-E407-79BF-5FCF-3623D959EFBD}"/>
              </a:ext>
            </a:extLst>
          </p:cNvPr>
          <p:cNvPicPr>
            <a:picLocks noChangeAspect="1"/>
          </p:cNvPicPr>
          <p:nvPr/>
        </p:nvPicPr>
        <p:blipFill>
          <a:blip r:embed="rId8">
            <a:lum bright="70000" contrast="-70000"/>
          </a:blip>
          <a:stretch>
            <a:fillRect/>
          </a:stretch>
        </p:blipFill>
        <p:spPr>
          <a:xfrm>
            <a:off x="3584750" y="6120400"/>
            <a:ext cx="720000" cy="720000"/>
          </a:xfrm>
          <a:prstGeom prst="rect">
            <a:avLst/>
          </a:prstGeom>
        </p:spPr>
      </p:pic>
      <p:pic>
        <p:nvPicPr>
          <p:cNvPr id="22" name="Bilde 21">
            <a:extLst>
              <a:ext uri="{FF2B5EF4-FFF2-40B4-BE49-F238E27FC236}">
                <a16:creationId xmlns:a16="http://schemas.microsoft.com/office/drawing/2014/main" id="{4CE038B4-E530-2DAB-8A61-36816D6D5435}"/>
              </a:ext>
            </a:extLst>
          </p:cNvPr>
          <p:cNvPicPr>
            <a:picLocks noChangeAspect="1"/>
          </p:cNvPicPr>
          <p:nvPr/>
        </p:nvPicPr>
        <p:blipFill>
          <a:blip r:embed="rId9">
            <a:lum bright="70000" contrast="-70000"/>
          </a:blip>
          <a:stretch>
            <a:fillRect/>
          </a:stretch>
        </p:blipFill>
        <p:spPr>
          <a:xfrm>
            <a:off x="4306746" y="6120400"/>
            <a:ext cx="719138" cy="719138"/>
          </a:xfrm>
          <a:prstGeom prst="rect">
            <a:avLst/>
          </a:prstGeom>
        </p:spPr>
      </p:pic>
      <p:pic>
        <p:nvPicPr>
          <p:cNvPr id="24" name="Bilde 23">
            <a:extLst>
              <a:ext uri="{FF2B5EF4-FFF2-40B4-BE49-F238E27FC236}">
                <a16:creationId xmlns:a16="http://schemas.microsoft.com/office/drawing/2014/main" id="{9DDD398E-978E-DC0D-5160-B59A6804A456}"/>
              </a:ext>
            </a:extLst>
          </p:cNvPr>
          <p:cNvPicPr>
            <a:picLocks noChangeAspect="1"/>
          </p:cNvPicPr>
          <p:nvPr/>
        </p:nvPicPr>
        <p:blipFill>
          <a:blip r:embed="rId10">
            <a:lum bright="70000" contrast="-70000"/>
          </a:blip>
          <a:stretch>
            <a:fillRect/>
          </a:stretch>
        </p:blipFill>
        <p:spPr>
          <a:xfrm>
            <a:off x="5028741" y="6120400"/>
            <a:ext cx="720725" cy="719138"/>
          </a:xfrm>
          <a:prstGeom prst="rect">
            <a:avLst/>
          </a:prstGeom>
        </p:spPr>
      </p:pic>
      <p:pic>
        <p:nvPicPr>
          <p:cNvPr id="26" name="Bilde 25">
            <a:extLst>
              <a:ext uri="{FF2B5EF4-FFF2-40B4-BE49-F238E27FC236}">
                <a16:creationId xmlns:a16="http://schemas.microsoft.com/office/drawing/2014/main" id="{EB7F7543-4DAF-5CD3-8E60-4B279FC49B1E}"/>
              </a:ext>
            </a:extLst>
          </p:cNvPr>
          <p:cNvPicPr>
            <a:picLocks noChangeAspect="1"/>
          </p:cNvPicPr>
          <p:nvPr/>
        </p:nvPicPr>
        <p:blipFill>
          <a:blip r:embed="rId11">
            <a:lum bright="70000" contrast="-70000"/>
          </a:blip>
          <a:stretch>
            <a:fillRect/>
          </a:stretch>
        </p:blipFill>
        <p:spPr>
          <a:xfrm>
            <a:off x="5741212" y="6120400"/>
            <a:ext cx="727075" cy="728663"/>
          </a:xfrm>
          <a:prstGeom prst="rect">
            <a:avLst/>
          </a:prstGeom>
        </p:spPr>
      </p:pic>
      <p:pic>
        <p:nvPicPr>
          <p:cNvPr id="28" name="Bilde 27">
            <a:extLst>
              <a:ext uri="{FF2B5EF4-FFF2-40B4-BE49-F238E27FC236}">
                <a16:creationId xmlns:a16="http://schemas.microsoft.com/office/drawing/2014/main" id="{3FC6573A-6F2C-058B-7C2F-25F3F225F620}"/>
              </a:ext>
            </a:extLst>
          </p:cNvPr>
          <p:cNvPicPr>
            <a:picLocks noChangeAspect="1"/>
          </p:cNvPicPr>
          <p:nvPr/>
        </p:nvPicPr>
        <p:blipFill>
          <a:blip r:embed="rId12">
            <a:lum bright="70000" contrast="-70000"/>
          </a:blip>
          <a:stretch>
            <a:fillRect/>
          </a:stretch>
        </p:blipFill>
        <p:spPr>
          <a:xfrm>
            <a:off x="6453683" y="6120400"/>
            <a:ext cx="730250" cy="728663"/>
          </a:xfrm>
          <a:prstGeom prst="rect">
            <a:avLst/>
          </a:prstGeom>
        </p:spPr>
      </p:pic>
      <p:pic>
        <p:nvPicPr>
          <p:cNvPr id="30" name="Bilde 29">
            <a:extLst>
              <a:ext uri="{FF2B5EF4-FFF2-40B4-BE49-F238E27FC236}">
                <a16:creationId xmlns:a16="http://schemas.microsoft.com/office/drawing/2014/main" id="{F8835481-2314-E75C-04A4-A213DAEF8B26}"/>
              </a:ext>
            </a:extLst>
          </p:cNvPr>
          <p:cNvPicPr>
            <a:picLocks noChangeAspect="1"/>
          </p:cNvPicPr>
          <p:nvPr/>
        </p:nvPicPr>
        <p:blipFill>
          <a:blip r:embed="rId13">
            <a:lum bright="70000" contrast="-70000"/>
          </a:blip>
          <a:stretch>
            <a:fillRect/>
          </a:stretch>
        </p:blipFill>
        <p:spPr>
          <a:xfrm>
            <a:off x="7175678" y="6120400"/>
            <a:ext cx="717550" cy="719138"/>
          </a:xfrm>
          <a:prstGeom prst="rect">
            <a:avLst/>
          </a:prstGeom>
        </p:spPr>
      </p:pic>
      <p:pic>
        <p:nvPicPr>
          <p:cNvPr id="32" name="Bilde 31">
            <a:extLst>
              <a:ext uri="{FF2B5EF4-FFF2-40B4-BE49-F238E27FC236}">
                <a16:creationId xmlns:a16="http://schemas.microsoft.com/office/drawing/2014/main" id="{168B0BC8-8D26-A87B-FBA5-E1EC74D808F0}"/>
              </a:ext>
            </a:extLst>
          </p:cNvPr>
          <p:cNvPicPr>
            <a:picLocks noChangeAspect="1"/>
          </p:cNvPicPr>
          <p:nvPr/>
        </p:nvPicPr>
        <p:blipFill>
          <a:blip r:embed="rId14"/>
          <a:stretch>
            <a:fillRect/>
          </a:stretch>
        </p:blipFill>
        <p:spPr>
          <a:xfrm>
            <a:off x="7888149" y="6120400"/>
            <a:ext cx="727075" cy="728663"/>
          </a:xfrm>
          <a:prstGeom prst="rect">
            <a:avLst/>
          </a:prstGeom>
        </p:spPr>
      </p:pic>
      <p:pic>
        <p:nvPicPr>
          <p:cNvPr id="34" name="Bilde 33">
            <a:extLst>
              <a:ext uri="{FF2B5EF4-FFF2-40B4-BE49-F238E27FC236}">
                <a16:creationId xmlns:a16="http://schemas.microsoft.com/office/drawing/2014/main" id="{0D921F5F-0C9F-D4A6-FD06-E8D70416543D}"/>
              </a:ext>
            </a:extLst>
          </p:cNvPr>
          <p:cNvPicPr>
            <a:picLocks noChangeAspect="1"/>
          </p:cNvPicPr>
          <p:nvPr/>
        </p:nvPicPr>
        <p:blipFill>
          <a:blip r:embed="rId15"/>
          <a:stretch>
            <a:fillRect/>
          </a:stretch>
        </p:blipFill>
        <p:spPr>
          <a:xfrm>
            <a:off x="8600619" y="6120400"/>
            <a:ext cx="727075" cy="728663"/>
          </a:xfrm>
          <a:prstGeom prst="rect">
            <a:avLst/>
          </a:prstGeom>
        </p:spPr>
      </p:pic>
      <p:pic>
        <p:nvPicPr>
          <p:cNvPr id="36" name="Bilde 35">
            <a:extLst>
              <a:ext uri="{FF2B5EF4-FFF2-40B4-BE49-F238E27FC236}">
                <a16:creationId xmlns:a16="http://schemas.microsoft.com/office/drawing/2014/main" id="{B54BA9CC-2BEF-726E-6681-EADC1BE71D2F}"/>
              </a:ext>
            </a:extLst>
          </p:cNvPr>
          <p:cNvPicPr>
            <a:picLocks noChangeAspect="1"/>
          </p:cNvPicPr>
          <p:nvPr/>
        </p:nvPicPr>
        <p:blipFill>
          <a:blip r:embed="rId16"/>
          <a:stretch>
            <a:fillRect/>
          </a:stretch>
        </p:blipFill>
        <p:spPr>
          <a:xfrm>
            <a:off x="9313090" y="6120400"/>
            <a:ext cx="728663" cy="728663"/>
          </a:xfrm>
          <a:prstGeom prst="rect">
            <a:avLst/>
          </a:prstGeom>
        </p:spPr>
      </p:pic>
      <p:pic>
        <p:nvPicPr>
          <p:cNvPr id="38" name="Bilde 37">
            <a:extLst>
              <a:ext uri="{FF2B5EF4-FFF2-40B4-BE49-F238E27FC236}">
                <a16:creationId xmlns:a16="http://schemas.microsoft.com/office/drawing/2014/main" id="{40D35A61-DF24-C6F6-3D46-814CDBC37CB2}"/>
              </a:ext>
            </a:extLst>
          </p:cNvPr>
          <p:cNvPicPr>
            <a:picLocks noChangeAspect="1"/>
          </p:cNvPicPr>
          <p:nvPr/>
        </p:nvPicPr>
        <p:blipFill>
          <a:blip r:embed="rId17"/>
          <a:stretch>
            <a:fillRect/>
          </a:stretch>
        </p:blipFill>
        <p:spPr>
          <a:xfrm>
            <a:off x="10025561" y="6120400"/>
            <a:ext cx="727075" cy="728663"/>
          </a:xfrm>
          <a:prstGeom prst="rect">
            <a:avLst/>
          </a:prstGeom>
        </p:spPr>
      </p:pic>
      <p:pic>
        <p:nvPicPr>
          <p:cNvPr id="40" name="Bilde 39">
            <a:extLst>
              <a:ext uri="{FF2B5EF4-FFF2-40B4-BE49-F238E27FC236}">
                <a16:creationId xmlns:a16="http://schemas.microsoft.com/office/drawing/2014/main" id="{C8B21008-CE34-41C4-12BA-24BE2601844B}"/>
              </a:ext>
            </a:extLst>
          </p:cNvPr>
          <p:cNvPicPr>
            <a:picLocks noChangeAspect="1"/>
          </p:cNvPicPr>
          <p:nvPr/>
        </p:nvPicPr>
        <p:blipFill>
          <a:blip r:embed="rId18">
            <a:lum bright="70000" contrast="-70000"/>
          </a:blip>
          <a:stretch>
            <a:fillRect/>
          </a:stretch>
        </p:blipFill>
        <p:spPr>
          <a:xfrm>
            <a:off x="10738031" y="6120400"/>
            <a:ext cx="719138" cy="719138"/>
          </a:xfrm>
          <a:prstGeom prst="rect">
            <a:avLst/>
          </a:prstGeom>
        </p:spPr>
      </p:pic>
      <p:pic>
        <p:nvPicPr>
          <p:cNvPr id="42" name="Bilde 41">
            <a:extLst>
              <a:ext uri="{FF2B5EF4-FFF2-40B4-BE49-F238E27FC236}">
                <a16:creationId xmlns:a16="http://schemas.microsoft.com/office/drawing/2014/main" id="{1E9739FF-70CB-E70E-BC1E-B9495BC07815}"/>
              </a:ext>
            </a:extLst>
          </p:cNvPr>
          <p:cNvPicPr>
            <a:picLocks noChangeAspect="1"/>
          </p:cNvPicPr>
          <p:nvPr/>
        </p:nvPicPr>
        <p:blipFill>
          <a:blip r:embed="rId19">
            <a:lum bright="70000" contrast="-70000"/>
          </a:blip>
          <a:stretch>
            <a:fillRect/>
          </a:stretch>
        </p:blipFill>
        <p:spPr>
          <a:xfrm>
            <a:off x="11460027" y="6120400"/>
            <a:ext cx="720000" cy="720000"/>
          </a:xfrm>
          <a:prstGeom prst="rect">
            <a:avLst/>
          </a:prstGeom>
        </p:spPr>
      </p:pic>
      <p:sp>
        <p:nvSpPr>
          <p:cNvPr id="5" name="Rektangel 4">
            <a:extLst>
              <a:ext uri="{FF2B5EF4-FFF2-40B4-BE49-F238E27FC236}">
                <a16:creationId xmlns:a16="http://schemas.microsoft.com/office/drawing/2014/main" id="{1B7EFC23-4B3B-BFD6-0CAE-03BDC85C38E5}"/>
              </a:ext>
            </a:extLst>
          </p:cNvPr>
          <p:cNvSpPr/>
          <p:nvPr/>
        </p:nvSpPr>
        <p:spPr>
          <a:xfrm>
            <a:off x="467360" y="1281311"/>
            <a:ext cx="5229918" cy="463371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Klimapanelet fastslår at det haster med store globale klimakutt dersom man skal unngå de mest alvorlige konsekvensene av global oppvarming.</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Norge og Trøndelag utgjør en liten del av verdens utslipp, men vi må gjøre vårt om vi ikke skal dømmes for hardt av fremtidige generasjoner.</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Klimalovens mål om 50-55% klimagassreduksjon innen 2030 og 90-95% innen 2050 gjelder også i Trøndelag. </a:t>
            </a:r>
          </a:p>
          <a:p>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Klimaomstillingen griper inn i de fleste samfunnsområder som arealbruk, samferdsel, landbruk, energi og industri</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Tap av naturmangfold grunnet nedbygging av arealer, intensiv bruk og forurensning tiltar</a:t>
            </a:r>
          </a:p>
          <a:p>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Ekstremvær svekker matforsyningssikkerhet og øker kostnader for klimatilpasning og vedlikehold av kritisk infrastruktur etter flom, skred og styrtregn.</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CO2 kompensasjonsordningen hindrer utslippskutt i industrien </a:t>
            </a:r>
          </a:p>
        </p:txBody>
      </p:sp>
      <p:sp>
        <p:nvSpPr>
          <p:cNvPr id="8" name="Rektangel 7">
            <a:extLst>
              <a:ext uri="{FF2B5EF4-FFF2-40B4-BE49-F238E27FC236}">
                <a16:creationId xmlns:a16="http://schemas.microsoft.com/office/drawing/2014/main" id="{333978F3-2972-1461-F73F-E60FBCFCFED1}"/>
              </a:ext>
            </a:extLst>
          </p:cNvPr>
          <p:cNvSpPr/>
          <p:nvPr/>
        </p:nvSpPr>
        <p:spPr>
          <a:xfrm>
            <a:off x="6476558" y="1281311"/>
            <a:ext cx="5247638" cy="463371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nb-NO" sz="1200">
              <a:solidFill>
                <a:schemeClr val="tx1"/>
              </a:solidFill>
            </a:endParaRPr>
          </a:p>
          <a:p>
            <a:pPr marL="285750" indent="-285750">
              <a:buFont typeface="Arial" panose="020B0604020202020204" pitchFamily="34" charset="0"/>
              <a:buChar char="•"/>
            </a:pPr>
            <a:r>
              <a:rPr lang="nb-NO" sz="1200">
                <a:solidFill>
                  <a:schemeClr val="tx1"/>
                </a:solidFill>
              </a:rPr>
              <a:t>Trøndelag har teknologimiljø som kan bidra til å </a:t>
            </a:r>
            <a:r>
              <a:rPr lang="nb-NO" sz="1200" err="1">
                <a:solidFill>
                  <a:schemeClr val="tx1"/>
                </a:solidFill>
              </a:rPr>
              <a:t>avkarbonisere</a:t>
            </a:r>
            <a:r>
              <a:rPr lang="nb-NO" sz="1200">
                <a:solidFill>
                  <a:schemeClr val="tx1"/>
                </a:solidFill>
              </a:rPr>
              <a:t> industrien</a:t>
            </a:r>
          </a:p>
          <a:p>
            <a:endParaRPr lang="nb-NO" sz="1200">
              <a:solidFill>
                <a:schemeClr val="tx1"/>
              </a:solidFill>
            </a:endParaRPr>
          </a:p>
          <a:p>
            <a:pPr marL="285750" indent="-285750">
              <a:buFont typeface="Arial" panose="020B0604020202020204" pitchFamily="34" charset="0"/>
              <a:buChar char="•"/>
            </a:pPr>
            <a:r>
              <a:rPr lang="nb-NO" sz="1200">
                <a:solidFill>
                  <a:schemeClr val="tx1"/>
                </a:solidFill>
              </a:rPr>
              <a:t>Elektrifisering av personbiltransport går raskt og flere båt/fergesamband vil komme</a:t>
            </a:r>
          </a:p>
          <a:p>
            <a:pPr marL="285750" indent="-285750">
              <a:buFont typeface="Arial" panose="020B0604020202020204" pitchFamily="34" charset="0"/>
              <a:buChar char="•"/>
            </a:pPr>
            <a:endParaRPr lang="nb-NO" sz="1200">
              <a:solidFill>
                <a:schemeClr val="tx1"/>
              </a:solidFill>
            </a:endParaRPr>
          </a:p>
          <a:p>
            <a:pPr marL="285750" indent="-285750">
              <a:buFont typeface="Arial" panose="020B0604020202020204" pitchFamily="34" charset="0"/>
              <a:buChar char="•"/>
            </a:pPr>
            <a:r>
              <a:rPr lang="nb-NO" sz="1200">
                <a:solidFill>
                  <a:schemeClr val="tx1"/>
                </a:solidFill>
              </a:rPr>
              <a:t>Offentlige byggherrer må gå foran for å øke ombruk og nullutslippsteknologi</a:t>
            </a:r>
          </a:p>
          <a:p>
            <a:pPr marL="285750" indent="-285750">
              <a:buFont typeface="Arial" panose="020B0604020202020204" pitchFamily="34" charset="0"/>
              <a:buChar char="•"/>
            </a:pPr>
            <a:endParaRPr lang="nb-NO" sz="1200">
              <a:solidFill>
                <a:schemeClr val="tx1"/>
              </a:solidFill>
            </a:endParaRPr>
          </a:p>
          <a:p>
            <a:pPr marL="285750" indent="-285750">
              <a:buFont typeface="Arial" panose="020B0604020202020204" pitchFamily="34" charset="0"/>
              <a:buChar char="•"/>
            </a:pPr>
            <a:r>
              <a:rPr lang="nb-NO" sz="1200">
                <a:solidFill>
                  <a:schemeClr val="tx1"/>
                </a:solidFill>
              </a:rPr>
              <a:t>Stort potensial knyttet til karbonfangst og lagring samt karbonbinding i jord, hav og skog. </a:t>
            </a:r>
          </a:p>
          <a:p>
            <a:endParaRPr lang="nb-NO" sz="1200">
              <a:solidFill>
                <a:schemeClr val="tx1"/>
              </a:solidFill>
            </a:endParaRPr>
          </a:p>
          <a:p>
            <a:pPr marL="285750" indent="-285750">
              <a:buFont typeface="Arial" panose="020B0604020202020204" pitchFamily="34" charset="0"/>
              <a:buChar char="•"/>
            </a:pPr>
            <a:r>
              <a:rPr lang="nb-NO" sz="1200">
                <a:solidFill>
                  <a:schemeClr val="tx1"/>
                </a:solidFill>
              </a:rPr>
              <a:t>Økt </a:t>
            </a:r>
            <a:r>
              <a:rPr lang="nb-NO" sz="1200" err="1">
                <a:solidFill>
                  <a:schemeClr val="tx1"/>
                </a:solidFill>
              </a:rPr>
              <a:t>sirkularitet</a:t>
            </a:r>
            <a:r>
              <a:rPr lang="nb-NO" sz="1200">
                <a:solidFill>
                  <a:schemeClr val="tx1"/>
                </a:solidFill>
              </a:rPr>
              <a:t> og utnyttelse av restråstoffstrømmer reduserer forurensning og kan øke verdiskaping på sikt</a:t>
            </a:r>
          </a:p>
          <a:p>
            <a:endParaRPr lang="nb-NO" sz="1200">
              <a:solidFill>
                <a:schemeClr val="tx1"/>
              </a:solidFill>
            </a:endParaRPr>
          </a:p>
          <a:p>
            <a:pPr marL="285750" indent="-285750">
              <a:buFont typeface="Arial" panose="020B0604020202020204" pitchFamily="34" charset="0"/>
              <a:buChar char="•"/>
            </a:pPr>
            <a:r>
              <a:rPr lang="nb-NO" sz="1200">
                <a:solidFill>
                  <a:schemeClr val="tx1"/>
                </a:solidFill>
              </a:rPr>
              <a:t>Trøndelag fylkeskommune har en strategi for klimaomstilling som skal gi inspirasjon og være en ledesnor for hvordan klimaarbeid skal gjøres i Trøndelag.</a:t>
            </a:r>
          </a:p>
          <a:p>
            <a:pPr marL="285750" indent="-285750">
              <a:buFont typeface="Arial" panose="020B0604020202020204" pitchFamily="34" charset="0"/>
              <a:buChar char="•"/>
            </a:pPr>
            <a:endParaRPr lang="nb-NO">
              <a:solidFill>
                <a:schemeClr val="tx1"/>
              </a:solidFill>
            </a:endParaRPr>
          </a:p>
        </p:txBody>
      </p:sp>
      <p:sp>
        <p:nvSpPr>
          <p:cNvPr id="10" name="TekstSylinder 9">
            <a:extLst>
              <a:ext uri="{FF2B5EF4-FFF2-40B4-BE49-F238E27FC236}">
                <a16:creationId xmlns:a16="http://schemas.microsoft.com/office/drawing/2014/main" id="{2BECFEFA-232A-B88A-A121-46D9587B3965}"/>
              </a:ext>
            </a:extLst>
          </p:cNvPr>
          <p:cNvSpPr txBox="1"/>
          <p:nvPr/>
        </p:nvSpPr>
        <p:spPr>
          <a:xfrm>
            <a:off x="1184171" y="1055370"/>
            <a:ext cx="3799840" cy="369332"/>
          </a:xfrm>
          <a:prstGeom prst="rect">
            <a:avLst/>
          </a:prstGeom>
          <a:solidFill>
            <a:schemeClr val="bg1"/>
          </a:solidFill>
        </p:spPr>
        <p:txBody>
          <a:bodyPr wrap="square" rtlCol="0">
            <a:spAutoFit/>
          </a:bodyPr>
          <a:lstStyle/>
          <a:p>
            <a:pPr algn="ctr"/>
            <a:r>
              <a:rPr lang="nb-NO"/>
              <a:t>Utfordringer</a:t>
            </a:r>
          </a:p>
        </p:txBody>
      </p:sp>
      <p:sp>
        <p:nvSpPr>
          <p:cNvPr id="11" name="TekstSylinder 10">
            <a:extLst>
              <a:ext uri="{FF2B5EF4-FFF2-40B4-BE49-F238E27FC236}">
                <a16:creationId xmlns:a16="http://schemas.microsoft.com/office/drawing/2014/main" id="{4DDB7BB8-79EB-7F17-A4A0-89246098DCF3}"/>
              </a:ext>
            </a:extLst>
          </p:cNvPr>
          <p:cNvSpPr txBox="1"/>
          <p:nvPr/>
        </p:nvSpPr>
        <p:spPr>
          <a:xfrm>
            <a:off x="7063565" y="1055370"/>
            <a:ext cx="3799840" cy="369332"/>
          </a:xfrm>
          <a:prstGeom prst="rect">
            <a:avLst/>
          </a:prstGeom>
          <a:solidFill>
            <a:schemeClr val="bg1"/>
          </a:solidFill>
        </p:spPr>
        <p:txBody>
          <a:bodyPr wrap="square" rtlCol="0">
            <a:spAutoFit/>
          </a:bodyPr>
          <a:lstStyle/>
          <a:p>
            <a:pPr algn="ctr"/>
            <a:r>
              <a:rPr lang="nb-NO"/>
              <a:t>Muligheter</a:t>
            </a:r>
          </a:p>
        </p:txBody>
      </p:sp>
      <p:sp>
        <p:nvSpPr>
          <p:cNvPr id="13" name="TekstSylinder 12">
            <a:extLst>
              <a:ext uri="{FF2B5EF4-FFF2-40B4-BE49-F238E27FC236}">
                <a16:creationId xmlns:a16="http://schemas.microsoft.com/office/drawing/2014/main" id="{3978742C-21A9-AA08-E010-F8D1469D69CE}"/>
              </a:ext>
            </a:extLst>
          </p:cNvPr>
          <p:cNvSpPr txBox="1"/>
          <p:nvPr/>
        </p:nvSpPr>
        <p:spPr>
          <a:xfrm>
            <a:off x="467429" y="154542"/>
            <a:ext cx="11257282" cy="584775"/>
          </a:xfrm>
          <a:prstGeom prst="rect">
            <a:avLst/>
          </a:prstGeom>
          <a:noFill/>
          <a:ln>
            <a:noFill/>
          </a:ln>
        </p:spPr>
        <p:txBody>
          <a:bodyPr wrap="square" rtlCol="0">
            <a:spAutoFit/>
          </a:bodyPr>
          <a:lstStyle/>
          <a:p>
            <a:pPr lvl="0" algn="ctr">
              <a:buNone/>
            </a:pPr>
            <a:r>
              <a:rPr lang="nb-NO" sz="3200" dirty="0">
                <a:solidFill>
                  <a:schemeClr val="accent2"/>
                </a:solidFill>
              </a:rPr>
              <a:t>Når vi klimamålene våre?</a:t>
            </a:r>
          </a:p>
        </p:txBody>
      </p:sp>
    </p:spTree>
    <p:extLst>
      <p:ext uri="{BB962C8B-B14F-4D97-AF65-F5344CB8AC3E}">
        <p14:creationId xmlns:p14="http://schemas.microsoft.com/office/powerpoint/2010/main" val="32348752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E56F449-D0BE-F762-FCB4-A15B90566DB9}"/>
              </a:ext>
            </a:extLst>
          </p:cNvPr>
          <p:cNvPicPr>
            <a:picLocks noChangeAspect="1"/>
          </p:cNvPicPr>
          <p:nvPr/>
        </p:nvPicPr>
        <p:blipFill>
          <a:blip r:embed="rId2"/>
          <a:stretch>
            <a:fillRect/>
          </a:stretch>
        </p:blipFill>
        <p:spPr>
          <a:xfrm>
            <a:off x="6952661" y="242887"/>
            <a:ext cx="4919298" cy="6372225"/>
          </a:xfrm>
          <a:prstGeom prst="rect">
            <a:avLst/>
          </a:prstGeom>
        </p:spPr>
      </p:pic>
      <p:pic>
        <p:nvPicPr>
          <p:cNvPr id="7" name="Bilde 6">
            <a:extLst>
              <a:ext uri="{FF2B5EF4-FFF2-40B4-BE49-F238E27FC236}">
                <a16:creationId xmlns:a16="http://schemas.microsoft.com/office/drawing/2014/main" id="{F3EE47C8-3EB7-7DBD-BBEC-C63ACFD73440}"/>
              </a:ext>
            </a:extLst>
          </p:cNvPr>
          <p:cNvPicPr>
            <a:picLocks noChangeAspect="1"/>
          </p:cNvPicPr>
          <p:nvPr/>
        </p:nvPicPr>
        <p:blipFill>
          <a:blip r:embed="rId3"/>
          <a:stretch>
            <a:fillRect/>
          </a:stretch>
        </p:blipFill>
        <p:spPr>
          <a:xfrm>
            <a:off x="320040" y="3576265"/>
            <a:ext cx="5991225" cy="3183205"/>
          </a:xfrm>
          <a:prstGeom prst="rect">
            <a:avLst/>
          </a:prstGeom>
        </p:spPr>
      </p:pic>
      <p:pic>
        <p:nvPicPr>
          <p:cNvPr id="8" name="Bilde 7">
            <a:extLst>
              <a:ext uri="{FF2B5EF4-FFF2-40B4-BE49-F238E27FC236}">
                <a16:creationId xmlns:a16="http://schemas.microsoft.com/office/drawing/2014/main" id="{CF1CBD7B-9D4E-B94F-7171-245DB9D45F5F}"/>
              </a:ext>
            </a:extLst>
          </p:cNvPr>
          <p:cNvPicPr>
            <a:picLocks noChangeAspect="1"/>
          </p:cNvPicPr>
          <p:nvPr/>
        </p:nvPicPr>
        <p:blipFill rotWithShape="1">
          <a:blip r:embed="rId4"/>
          <a:srcRect t="22586"/>
          <a:stretch/>
        </p:blipFill>
        <p:spPr>
          <a:xfrm>
            <a:off x="320039" y="838200"/>
            <a:ext cx="5991225" cy="2535247"/>
          </a:xfrm>
          <a:prstGeom prst="rect">
            <a:avLst/>
          </a:prstGeom>
        </p:spPr>
      </p:pic>
      <p:sp>
        <p:nvSpPr>
          <p:cNvPr id="2" name="TekstSylinder 1">
            <a:extLst>
              <a:ext uri="{FF2B5EF4-FFF2-40B4-BE49-F238E27FC236}">
                <a16:creationId xmlns:a16="http://schemas.microsoft.com/office/drawing/2014/main" id="{3EAA9DC0-7B42-597E-26F2-038224F73F33}"/>
              </a:ext>
            </a:extLst>
          </p:cNvPr>
          <p:cNvSpPr txBox="1"/>
          <p:nvPr/>
        </p:nvSpPr>
        <p:spPr>
          <a:xfrm>
            <a:off x="558800" y="173717"/>
            <a:ext cx="5537200" cy="523220"/>
          </a:xfrm>
          <a:prstGeom prst="rect">
            <a:avLst/>
          </a:prstGeom>
          <a:noFill/>
        </p:spPr>
        <p:txBody>
          <a:bodyPr wrap="square" rtlCol="0">
            <a:spAutoFit/>
          </a:bodyPr>
          <a:lstStyle/>
          <a:p>
            <a:r>
              <a:rPr lang="nb-NO" sz="2800">
                <a:solidFill>
                  <a:schemeClr val="accent4"/>
                </a:solidFill>
              </a:rPr>
              <a:t>Det haster med klimakutt!</a:t>
            </a:r>
          </a:p>
        </p:txBody>
      </p:sp>
    </p:spTree>
    <p:extLst>
      <p:ext uri="{BB962C8B-B14F-4D97-AF65-F5344CB8AC3E}">
        <p14:creationId xmlns:p14="http://schemas.microsoft.com/office/powerpoint/2010/main" val="188833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Sylinder 22">
            <a:extLst>
              <a:ext uri="{FF2B5EF4-FFF2-40B4-BE49-F238E27FC236}">
                <a16:creationId xmlns:a16="http://schemas.microsoft.com/office/drawing/2014/main" id="{855A4633-A778-F24C-2C88-2E3703BACBC3}"/>
              </a:ext>
            </a:extLst>
          </p:cNvPr>
          <p:cNvSpPr txBox="1"/>
          <p:nvPr/>
        </p:nvSpPr>
        <p:spPr>
          <a:xfrm>
            <a:off x="3210558" y="1505432"/>
            <a:ext cx="3779229" cy="5216813"/>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nb-NO"/>
              <a:t>Utlandet</a:t>
            </a:r>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a:p>
          <a:p>
            <a:endParaRPr lang="nb-NO" sz="900"/>
          </a:p>
        </p:txBody>
      </p:sp>
      <p:sp>
        <p:nvSpPr>
          <p:cNvPr id="2" name="TekstSylinder 1">
            <a:extLst>
              <a:ext uri="{FF2B5EF4-FFF2-40B4-BE49-F238E27FC236}">
                <a16:creationId xmlns:a16="http://schemas.microsoft.com/office/drawing/2014/main" id="{718BA3F9-577E-E50C-4545-E00050D699B8}"/>
              </a:ext>
            </a:extLst>
          </p:cNvPr>
          <p:cNvSpPr txBox="1"/>
          <p:nvPr/>
        </p:nvSpPr>
        <p:spPr>
          <a:xfrm>
            <a:off x="281254" y="179584"/>
            <a:ext cx="11070094" cy="400110"/>
          </a:xfrm>
          <a:prstGeom prst="rect">
            <a:avLst/>
          </a:prstGeom>
          <a:noFill/>
        </p:spPr>
        <p:txBody>
          <a:bodyPr wrap="square" rtlCol="0">
            <a:spAutoFit/>
          </a:bodyPr>
          <a:lstStyle/>
          <a:p>
            <a:r>
              <a:rPr lang="nb-NO" sz="2000">
                <a:solidFill>
                  <a:schemeClr val="accent2"/>
                </a:solidFill>
              </a:rPr>
              <a:t>Vi må gjøre våre klimakutt. Ellers er det ikke håp for at resten av verden gjør det.</a:t>
            </a:r>
          </a:p>
        </p:txBody>
      </p:sp>
      <p:pic>
        <p:nvPicPr>
          <p:cNvPr id="19" name="Bilde 18">
            <a:extLst>
              <a:ext uri="{FF2B5EF4-FFF2-40B4-BE49-F238E27FC236}">
                <a16:creationId xmlns:a16="http://schemas.microsoft.com/office/drawing/2014/main" id="{95FC07C3-EF1C-9C57-E483-3C37BEFD5FEE}"/>
              </a:ext>
            </a:extLst>
          </p:cNvPr>
          <p:cNvPicPr>
            <a:picLocks noChangeAspect="1"/>
          </p:cNvPicPr>
          <p:nvPr/>
        </p:nvPicPr>
        <p:blipFill rotWithShape="1">
          <a:blip r:embed="rId3"/>
          <a:srcRect b="48692"/>
          <a:stretch/>
        </p:blipFill>
        <p:spPr>
          <a:xfrm>
            <a:off x="7262548" y="3867027"/>
            <a:ext cx="4791136" cy="2567980"/>
          </a:xfrm>
          <a:prstGeom prst="rect">
            <a:avLst/>
          </a:prstGeom>
        </p:spPr>
      </p:pic>
      <p:sp>
        <p:nvSpPr>
          <p:cNvPr id="4" name="TekstSylinder 3">
            <a:extLst>
              <a:ext uri="{FF2B5EF4-FFF2-40B4-BE49-F238E27FC236}">
                <a16:creationId xmlns:a16="http://schemas.microsoft.com/office/drawing/2014/main" id="{EBE6BBB3-ED58-219D-2C11-AB15B56F8AAA}"/>
              </a:ext>
            </a:extLst>
          </p:cNvPr>
          <p:cNvSpPr txBox="1"/>
          <p:nvPr/>
        </p:nvSpPr>
        <p:spPr>
          <a:xfrm>
            <a:off x="1377379" y="4133628"/>
            <a:ext cx="1780588" cy="2585323"/>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nb-NO"/>
              <a:t>Norge</a:t>
            </a:r>
          </a:p>
          <a:p>
            <a:endParaRPr lang="nb-NO"/>
          </a:p>
          <a:p>
            <a:endParaRPr lang="nb-NO"/>
          </a:p>
          <a:p>
            <a:endParaRPr lang="nb-NO"/>
          </a:p>
          <a:p>
            <a:endParaRPr lang="nb-NO"/>
          </a:p>
          <a:p>
            <a:endParaRPr lang="nb-NO"/>
          </a:p>
          <a:p>
            <a:endParaRPr lang="nb-NO"/>
          </a:p>
          <a:p>
            <a:endParaRPr lang="nb-NO"/>
          </a:p>
          <a:p>
            <a:endParaRPr lang="nb-NO"/>
          </a:p>
        </p:txBody>
      </p:sp>
      <p:sp>
        <p:nvSpPr>
          <p:cNvPr id="6" name="Rektangel 5">
            <a:extLst>
              <a:ext uri="{FF2B5EF4-FFF2-40B4-BE49-F238E27FC236}">
                <a16:creationId xmlns:a16="http://schemas.microsoft.com/office/drawing/2014/main" id="{B37BCD7A-11B6-8681-69A5-00C54AEC6133}"/>
              </a:ext>
            </a:extLst>
          </p:cNvPr>
          <p:cNvSpPr/>
          <p:nvPr/>
        </p:nvSpPr>
        <p:spPr>
          <a:xfrm>
            <a:off x="3266288" y="5649074"/>
            <a:ext cx="957600" cy="957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IV</a:t>
            </a:r>
          </a:p>
        </p:txBody>
      </p:sp>
      <p:sp>
        <p:nvSpPr>
          <p:cNvPr id="7" name="Rektangel 6">
            <a:extLst>
              <a:ext uri="{FF2B5EF4-FFF2-40B4-BE49-F238E27FC236}">
                <a16:creationId xmlns:a16="http://schemas.microsoft.com/office/drawing/2014/main" id="{BC5AF040-EBC5-CF5F-6E1D-D8951B5B4CC2}"/>
              </a:ext>
            </a:extLst>
          </p:cNvPr>
          <p:cNvSpPr/>
          <p:nvPr/>
        </p:nvSpPr>
        <p:spPr>
          <a:xfrm>
            <a:off x="3266288" y="1992659"/>
            <a:ext cx="3600000" cy="3600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a:solidFill>
                  <a:schemeClr val="bg1"/>
                </a:solidFill>
              </a:rPr>
              <a:t>II</a:t>
            </a:r>
          </a:p>
        </p:txBody>
      </p:sp>
      <p:sp>
        <p:nvSpPr>
          <p:cNvPr id="8" name="Rektangel 7">
            <a:extLst>
              <a:ext uri="{FF2B5EF4-FFF2-40B4-BE49-F238E27FC236}">
                <a16:creationId xmlns:a16="http://schemas.microsoft.com/office/drawing/2014/main" id="{41D8B284-E0FF-E2C3-D38B-AB2876DDE41C}"/>
              </a:ext>
            </a:extLst>
          </p:cNvPr>
          <p:cNvSpPr/>
          <p:nvPr/>
        </p:nvSpPr>
        <p:spPr>
          <a:xfrm>
            <a:off x="2163147" y="4911332"/>
            <a:ext cx="676800" cy="6768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I</a:t>
            </a:r>
          </a:p>
        </p:txBody>
      </p:sp>
      <p:sp>
        <p:nvSpPr>
          <p:cNvPr id="9" name="Rektangel 8">
            <a:extLst>
              <a:ext uri="{FF2B5EF4-FFF2-40B4-BE49-F238E27FC236}">
                <a16:creationId xmlns:a16="http://schemas.microsoft.com/office/drawing/2014/main" id="{37B7259B-B288-DE18-2042-A3570481D5BD}"/>
              </a:ext>
            </a:extLst>
          </p:cNvPr>
          <p:cNvSpPr/>
          <p:nvPr/>
        </p:nvSpPr>
        <p:spPr>
          <a:xfrm>
            <a:off x="2161240" y="5649074"/>
            <a:ext cx="921600" cy="9216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solidFill>
                  <a:schemeClr val="bg1"/>
                </a:solidFill>
              </a:rPr>
              <a:t>III + V</a:t>
            </a:r>
          </a:p>
        </p:txBody>
      </p:sp>
      <p:pic>
        <p:nvPicPr>
          <p:cNvPr id="10" name="Bilde 9" descr="Et bilde som inneholder tekst, skjermbilde, Font, nummer&#10;&#10;Automatisk generert beskrivelse">
            <a:extLst>
              <a:ext uri="{FF2B5EF4-FFF2-40B4-BE49-F238E27FC236}">
                <a16:creationId xmlns:a16="http://schemas.microsoft.com/office/drawing/2014/main" id="{C212BFE1-7909-00A6-3B02-EBE3A6E57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052" y="5570917"/>
            <a:ext cx="416142" cy="234000"/>
          </a:xfrm>
          <a:prstGeom prst="rect">
            <a:avLst/>
          </a:prstGeom>
        </p:spPr>
      </p:pic>
      <p:sp>
        <p:nvSpPr>
          <p:cNvPr id="11" name="Rektangel 10">
            <a:extLst>
              <a:ext uri="{FF2B5EF4-FFF2-40B4-BE49-F238E27FC236}">
                <a16:creationId xmlns:a16="http://schemas.microsoft.com/office/drawing/2014/main" id="{FFC4A0C7-0FC0-8263-31C4-A3139D79DFD7}"/>
              </a:ext>
            </a:extLst>
          </p:cNvPr>
          <p:cNvSpPr/>
          <p:nvPr/>
        </p:nvSpPr>
        <p:spPr>
          <a:xfrm>
            <a:off x="3348767" y="5700873"/>
            <a:ext cx="288000" cy="28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endParaRPr lang="nb-NO" sz="500"/>
          </a:p>
        </p:txBody>
      </p:sp>
      <p:sp>
        <p:nvSpPr>
          <p:cNvPr id="12" name="TekstSylinder 11">
            <a:extLst>
              <a:ext uri="{FF2B5EF4-FFF2-40B4-BE49-F238E27FC236}">
                <a16:creationId xmlns:a16="http://schemas.microsoft.com/office/drawing/2014/main" id="{B7DC9F33-C9B4-7DC9-99FC-9DBCAB9C4655}"/>
              </a:ext>
            </a:extLst>
          </p:cNvPr>
          <p:cNvSpPr txBox="1"/>
          <p:nvPr/>
        </p:nvSpPr>
        <p:spPr>
          <a:xfrm>
            <a:off x="4620148" y="5632705"/>
            <a:ext cx="536713" cy="276999"/>
          </a:xfrm>
          <a:prstGeom prst="rect">
            <a:avLst/>
          </a:prstGeom>
          <a:noFill/>
        </p:spPr>
        <p:txBody>
          <a:bodyPr wrap="square" rtlCol="0">
            <a:spAutoFit/>
          </a:bodyPr>
          <a:lstStyle/>
          <a:p>
            <a:r>
              <a:rPr lang="nb-NO" sz="1200">
                <a:solidFill>
                  <a:schemeClr val="bg1"/>
                </a:solidFill>
              </a:rPr>
              <a:t>560</a:t>
            </a:r>
          </a:p>
        </p:txBody>
      </p:sp>
      <p:sp>
        <p:nvSpPr>
          <p:cNvPr id="13" name="TekstSylinder 12">
            <a:extLst>
              <a:ext uri="{FF2B5EF4-FFF2-40B4-BE49-F238E27FC236}">
                <a16:creationId xmlns:a16="http://schemas.microsoft.com/office/drawing/2014/main" id="{13192C0A-51DD-2806-199E-B6B9354150AC}"/>
              </a:ext>
            </a:extLst>
          </p:cNvPr>
          <p:cNvSpPr txBox="1"/>
          <p:nvPr/>
        </p:nvSpPr>
        <p:spPr>
          <a:xfrm>
            <a:off x="5636987" y="4781685"/>
            <a:ext cx="1173102" cy="369332"/>
          </a:xfrm>
          <a:prstGeom prst="rect">
            <a:avLst/>
          </a:prstGeom>
          <a:noFill/>
        </p:spPr>
        <p:txBody>
          <a:bodyPr wrap="square" rtlCol="0">
            <a:spAutoFit/>
          </a:bodyPr>
          <a:lstStyle/>
          <a:p>
            <a:r>
              <a:rPr lang="nb-NO">
                <a:solidFill>
                  <a:schemeClr val="bg1"/>
                </a:solidFill>
              </a:rPr>
              <a:t>560</a:t>
            </a:r>
          </a:p>
        </p:txBody>
      </p:sp>
      <p:sp>
        <p:nvSpPr>
          <p:cNvPr id="14" name="TekstSylinder 13">
            <a:extLst>
              <a:ext uri="{FF2B5EF4-FFF2-40B4-BE49-F238E27FC236}">
                <a16:creationId xmlns:a16="http://schemas.microsoft.com/office/drawing/2014/main" id="{988FBEF3-BCC1-0DE1-F97B-29FE8BA0AD24}"/>
              </a:ext>
            </a:extLst>
          </p:cNvPr>
          <p:cNvSpPr txBox="1"/>
          <p:nvPr/>
        </p:nvSpPr>
        <p:spPr>
          <a:xfrm>
            <a:off x="3778916" y="6308471"/>
            <a:ext cx="762000" cy="276999"/>
          </a:xfrm>
          <a:prstGeom prst="rect">
            <a:avLst/>
          </a:prstGeom>
          <a:noFill/>
        </p:spPr>
        <p:txBody>
          <a:bodyPr wrap="square" rtlCol="0">
            <a:spAutoFit/>
          </a:bodyPr>
          <a:lstStyle/>
          <a:p>
            <a:r>
              <a:rPr lang="nb-NO" sz="1200"/>
              <a:t>≈40</a:t>
            </a:r>
          </a:p>
        </p:txBody>
      </p:sp>
      <p:sp>
        <p:nvSpPr>
          <p:cNvPr id="15" name="TekstSylinder 14">
            <a:extLst>
              <a:ext uri="{FF2B5EF4-FFF2-40B4-BE49-F238E27FC236}">
                <a16:creationId xmlns:a16="http://schemas.microsoft.com/office/drawing/2014/main" id="{63CF2A1F-8DA8-D577-6381-932628F258BB}"/>
              </a:ext>
            </a:extLst>
          </p:cNvPr>
          <p:cNvSpPr txBox="1"/>
          <p:nvPr/>
        </p:nvSpPr>
        <p:spPr>
          <a:xfrm>
            <a:off x="2601009" y="6293675"/>
            <a:ext cx="573555" cy="276999"/>
          </a:xfrm>
          <a:prstGeom prst="rect">
            <a:avLst/>
          </a:prstGeom>
          <a:noFill/>
        </p:spPr>
        <p:txBody>
          <a:bodyPr wrap="square" rtlCol="0">
            <a:spAutoFit/>
          </a:bodyPr>
          <a:lstStyle/>
          <a:p>
            <a:r>
              <a:rPr lang="nb-NO" sz="1200">
                <a:solidFill>
                  <a:schemeClr val="bg1"/>
                </a:solidFill>
              </a:rPr>
              <a:t>≈30</a:t>
            </a:r>
          </a:p>
        </p:txBody>
      </p:sp>
      <p:sp>
        <p:nvSpPr>
          <p:cNvPr id="16" name="TekstSylinder 15">
            <a:extLst>
              <a:ext uri="{FF2B5EF4-FFF2-40B4-BE49-F238E27FC236}">
                <a16:creationId xmlns:a16="http://schemas.microsoft.com/office/drawing/2014/main" id="{CD1DF95D-19CF-684F-C91E-10A3D7E44AE1}"/>
              </a:ext>
            </a:extLst>
          </p:cNvPr>
          <p:cNvSpPr txBox="1"/>
          <p:nvPr/>
        </p:nvSpPr>
        <p:spPr>
          <a:xfrm>
            <a:off x="2409196" y="5350965"/>
            <a:ext cx="762000" cy="246221"/>
          </a:xfrm>
          <a:prstGeom prst="rect">
            <a:avLst/>
          </a:prstGeom>
          <a:noFill/>
        </p:spPr>
        <p:txBody>
          <a:bodyPr wrap="square" rtlCol="0">
            <a:spAutoFit/>
          </a:bodyPr>
          <a:lstStyle/>
          <a:p>
            <a:r>
              <a:rPr lang="nb-NO" sz="1000">
                <a:solidFill>
                  <a:schemeClr val="bg1"/>
                </a:solidFill>
              </a:rPr>
              <a:t>≈20</a:t>
            </a:r>
            <a:endParaRPr lang="nb-NO" sz="1200">
              <a:solidFill>
                <a:schemeClr val="bg1"/>
              </a:solidFill>
            </a:endParaRPr>
          </a:p>
        </p:txBody>
      </p:sp>
      <p:sp>
        <p:nvSpPr>
          <p:cNvPr id="17" name="TekstSylinder 16">
            <a:extLst>
              <a:ext uri="{FF2B5EF4-FFF2-40B4-BE49-F238E27FC236}">
                <a16:creationId xmlns:a16="http://schemas.microsoft.com/office/drawing/2014/main" id="{C59488E2-EE93-CDF0-3012-5195BCE2E8A6}"/>
              </a:ext>
            </a:extLst>
          </p:cNvPr>
          <p:cNvSpPr txBox="1"/>
          <p:nvPr/>
        </p:nvSpPr>
        <p:spPr>
          <a:xfrm>
            <a:off x="2182101" y="5607842"/>
            <a:ext cx="284102" cy="246221"/>
          </a:xfrm>
          <a:prstGeom prst="rect">
            <a:avLst/>
          </a:prstGeom>
          <a:noFill/>
        </p:spPr>
        <p:txBody>
          <a:bodyPr wrap="square" rtlCol="0">
            <a:spAutoFit/>
          </a:bodyPr>
          <a:lstStyle/>
          <a:p>
            <a:r>
              <a:rPr lang="nb-NO" sz="1000">
                <a:solidFill>
                  <a:schemeClr val="bg1"/>
                </a:solidFill>
              </a:rPr>
              <a:t>3</a:t>
            </a:r>
            <a:endParaRPr lang="nb-NO" sz="1200">
              <a:solidFill>
                <a:schemeClr val="bg1"/>
              </a:solidFill>
            </a:endParaRPr>
          </a:p>
        </p:txBody>
      </p:sp>
      <p:sp>
        <p:nvSpPr>
          <p:cNvPr id="18" name="TekstSylinder 17">
            <a:extLst>
              <a:ext uri="{FF2B5EF4-FFF2-40B4-BE49-F238E27FC236}">
                <a16:creationId xmlns:a16="http://schemas.microsoft.com/office/drawing/2014/main" id="{1A7A07A1-4089-A12D-D2A6-0A9BE65077AA}"/>
              </a:ext>
            </a:extLst>
          </p:cNvPr>
          <p:cNvSpPr txBox="1"/>
          <p:nvPr/>
        </p:nvSpPr>
        <p:spPr>
          <a:xfrm>
            <a:off x="3355601" y="5806487"/>
            <a:ext cx="504897" cy="246221"/>
          </a:xfrm>
          <a:prstGeom prst="rect">
            <a:avLst/>
          </a:prstGeom>
          <a:noFill/>
        </p:spPr>
        <p:txBody>
          <a:bodyPr wrap="square" rtlCol="0">
            <a:spAutoFit/>
          </a:bodyPr>
          <a:lstStyle/>
          <a:p>
            <a:r>
              <a:rPr lang="nb-NO" sz="1000">
                <a:solidFill>
                  <a:schemeClr val="bg1"/>
                </a:solidFill>
              </a:rPr>
              <a:t>≈4</a:t>
            </a:r>
          </a:p>
        </p:txBody>
      </p:sp>
      <p:sp>
        <p:nvSpPr>
          <p:cNvPr id="20" name="TekstSylinder 19">
            <a:extLst>
              <a:ext uri="{FF2B5EF4-FFF2-40B4-BE49-F238E27FC236}">
                <a16:creationId xmlns:a16="http://schemas.microsoft.com/office/drawing/2014/main" id="{925B8FF2-E6AB-CF18-807F-9B3A86C1AD15}"/>
              </a:ext>
            </a:extLst>
          </p:cNvPr>
          <p:cNvSpPr txBox="1"/>
          <p:nvPr/>
        </p:nvSpPr>
        <p:spPr>
          <a:xfrm>
            <a:off x="3292583" y="5660625"/>
            <a:ext cx="559339" cy="230832"/>
          </a:xfrm>
          <a:prstGeom prst="rect">
            <a:avLst/>
          </a:prstGeom>
          <a:noFill/>
        </p:spPr>
        <p:txBody>
          <a:bodyPr wrap="square" rtlCol="0">
            <a:spAutoFit/>
          </a:bodyPr>
          <a:lstStyle/>
          <a:p>
            <a:r>
              <a:rPr lang="nb-NO" sz="900" err="1">
                <a:solidFill>
                  <a:schemeClr val="bg1"/>
                </a:solidFill>
              </a:rPr>
              <a:t>IV</a:t>
            </a:r>
            <a:r>
              <a:rPr lang="nb-NO" sz="900" baseline="-25000" err="1">
                <a:solidFill>
                  <a:schemeClr val="bg1"/>
                </a:solidFill>
              </a:rPr>
              <a:t>t</a:t>
            </a:r>
            <a:endParaRPr lang="nb-NO" sz="900">
              <a:solidFill>
                <a:schemeClr val="bg1"/>
              </a:solidFill>
            </a:endParaRPr>
          </a:p>
        </p:txBody>
      </p:sp>
      <p:sp>
        <p:nvSpPr>
          <p:cNvPr id="21" name="TekstSylinder 20">
            <a:extLst>
              <a:ext uri="{FF2B5EF4-FFF2-40B4-BE49-F238E27FC236}">
                <a16:creationId xmlns:a16="http://schemas.microsoft.com/office/drawing/2014/main" id="{5F83380F-5827-4204-A220-3B7940418982}"/>
              </a:ext>
            </a:extLst>
          </p:cNvPr>
          <p:cNvSpPr txBox="1"/>
          <p:nvPr/>
        </p:nvSpPr>
        <p:spPr>
          <a:xfrm>
            <a:off x="1408285" y="5592659"/>
            <a:ext cx="1332160" cy="246221"/>
          </a:xfrm>
          <a:prstGeom prst="rect">
            <a:avLst/>
          </a:prstGeom>
          <a:noFill/>
        </p:spPr>
        <p:txBody>
          <a:bodyPr wrap="square" rtlCol="0">
            <a:spAutoFit/>
          </a:bodyPr>
          <a:lstStyle/>
          <a:p>
            <a:r>
              <a:rPr lang="nb-NO" sz="1000" err="1"/>
              <a:t>I</a:t>
            </a:r>
            <a:r>
              <a:rPr lang="nb-NO" sz="1000" baseline="-25000" err="1"/>
              <a:t>t</a:t>
            </a:r>
            <a:r>
              <a:rPr lang="nb-NO" sz="1000" err="1"/>
              <a:t>+III</a:t>
            </a:r>
            <a:r>
              <a:rPr lang="nb-NO" sz="1000" baseline="-25000" err="1"/>
              <a:t>t</a:t>
            </a:r>
            <a:r>
              <a:rPr lang="nb-NO" sz="1000" err="1"/>
              <a:t>+V</a:t>
            </a:r>
            <a:r>
              <a:rPr lang="nb-NO" sz="1000" baseline="-25000" err="1"/>
              <a:t>t</a:t>
            </a:r>
            <a:endParaRPr lang="nb-NO" sz="1000"/>
          </a:p>
        </p:txBody>
      </p:sp>
      <p:sp>
        <p:nvSpPr>
          <p:cNvPr id="22" name="TekstSylinder 21">
            <a:extLst>
              <a:ext uri="{FF2B5EF4-FFF2-40B4-BE49-F238E27FC236}">
                <a16:creationId xmlns:a16="http://schemas.microsoft.com/office/drawing/2014/main" id="{65D99488-2C8E-F1BC-23DE-85A88FD57187}"/>
              </a:ext>
            </a:extLst>
          </p:cNvPr>
          <p:cNvSpPr txBox="1"/>
          <p:nvPr/>
        </p:nvSpPr>
        <p:spPr>
          <a:xfrm>
            <a:off x="144561" y="1753442"/>
            <a:ext cx="2938352" cy="2092881"/>
          </a:xfrm>
          <a:prstGeom prst="rect">
            <a:avLst/>
          </a:prstGeom>
          <a:noFill/>
        </p:spPr>
        <p:txBody>
          <a:bodyPr wrap="square" rtlCol="0">
            <a:spAutoFit/>
          </a:bodyPr>
          <a:lstStyle/>
          <a:p>
            <a:r>
              <a:rPr lang="nb-NO" sz="1000" b="1" dirty="0"/>
              <a:t>I: </a:t>
            </a:r>
            <a:r>
              <a:rPr lang="nb-NO" sz="1000" dirty="0"/>
              <a:t>Utslipp i norsk produksjon av eksportvarer (Olje og gass utgjør ca. 12 av 20 </a:t>
            </a:r>
            <a:r>
              <a:rPr lang="nb-NO" sz="1000" dirty="0" err="1"/>
              <a:t>mill</a:t>
            </a:r>
            <a:r>
              <a:rPr lang="nb-NO" sz="1000" dirty="0"/>
              <a:t> tonn CO</a:t>
            </a:r>
            <a:r>
              <a:rPr lang="nb-NO" sz="1000" baseline="-25000" dirty="0"/>
              <a:t>2</a:t>
            </a:r>
            <a:r>
              <a:rPr lang="nb-NO" sz="1000" dirty="0"/>
              <a:t>e)</a:t>
            </a:r>
          </a:p>
          <a:p>
            <a:r>
              <a:rPr lang="nb-NO" sz="1000" b="1" dirty="0"/>
              <a:t>II: </a:t>
            </a:r>
            <a:r>
              <a:rPr lang="nb-NO" sz="1000" dirty="0"/>
              <a:t>Utslipp ved forbruk av norske eksportvarer (Olje og gass utgjør ca. 500 av 560 </a:t>
            </a:r>
            <a:r>
              <a:rPr lang="nb-NO" sz="1000" dirty="0" err="1"/>
              <a:t>mill</a:t>
            </a:r>
            <a:r>
              <a:rPr lang="nb-NO" sz="1000" dirty="0"/>
              <a:t> tonn CO</a:t>
            </a:r>
            <a:r>
              <a:rPr lang="nb-NO" sz="1000" baseline="-25000" dirty="0"/>
              <a:t>2</a:t>
            </a:r>
            <a:r>
              <a:rPr lang="nb-NO" sz="1000" dirty="0"/>
              <a:t>e)</a:t>
            </a:r>
          </a:p>
          <a:p>
            <a:r>
              <a:rPr lang="nb-NO" sz="1000" b="1" dirty="0"/>
              <a:t>III: </a:t>
            </a:r>
            <a:r>
              <a:rPr lang="nb-NO" sz="1000" dirty="0"/>
              <a:t>Utslipp fra norsk produksjon og forbruk av norske varer, samt utslipp fra forbruk av importvarer.</a:t>
            </a:r>
          </a:p>
          <a:p>
            <a:r>
              <a:rPr lang="nb-NO" sz="1000" b="1" dirty="0"/>
              <a:t>IV: </a:t>
            </a:r>
            <a:r>
              <a:rPr lang="nb-NO" sz="1000" dirty="0"/>
              <a:t>Utslipp fra utenlandsk produksjon av importvarer</a:t>
            </a:r>
          </a:p>
          <a:p>
            <a:r>
              <a:rPr lang="nb-NO" sz="1000" b="1" dirty="0"/>
              <a:t>V: </a:t>
            </a:r>
            <a:r>
              <a:rPr lang="nb-NO" sz="1000" dirty="0"/>
              <a:t>Utslipp fra produksjon og forbruk av norske varer</a:t>
            </a:r>
          </a:p>
        </p:txBody>
      </p:sp>
      <p:sp>
        <p:nvSpPr>
          <p:cNvPr id="24" name="TekstSylinder 23">
            <a:extLst>
              <a:ext uri="{FF2B5EF4-FFF2-40B4-BE49-F238E27FC236}">
                <a16:creationId xmlns:a16="http://schemas.microsoft.com/office/drawing/2014/main" id="{AFD9C826-AC1A-005B-47AE-8FEB86E5EC8E}"/>
              </a:ext>
            </a:extLst>
          </p:cNvPr>
          <p:cNvSpPr txBox="1"/>
          <p:nvPr/>
        </p:nvSpPr>
        <p:spPr>
          <a:xfrm>
            <a:off x="144561" y="4401205"/>
            <a:ext cx="1109319"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err="1">
                <a:ln>
                  <a:noFill/>
                </a:ln>
                <a:solidFill>
                  <a:prstClr val="black"/>
                </a:solidFill>
                <a:effectLst/>
                <a:uLnTx/>
                <a:uFillTx/>
                <a:latin typeface="Verdana"/>
                <a:ea typeface="+mn-ea"/>
                <a:cs typeface="+mn-cs"/>
              </a:rPr>
              <a:t>I</a:t>
            </a:r>
            <a:r>
              <a:rPr kumimoji="0" lang="nb-NO" sz="1000" b="1" i="0" u="none" strike="noStrike" kern="1200" cap="none" spc="0" normalizeH="0" baseline="-25000" noProof="0" err="1">
                <a:ln>
                  <a:noFill/>
                </a:ln>
                <a:solidFill>
                  <a:prstClr val="black"/>
                </a:solidFill>
                <a:effectLst/>
                <a:uLnTx/>
                <a:uFillTx/>
                <a:latin typeface="Verdana"/>
                <a:ea typeface="+mn-ea"/>
                <a:cs typeface="+mn-cs"/>
              </a:rPr>
              <a:t>t</a:t>
            </a:r>
            <a:r>
              <a:rPr kumimoji="0" lang="nb-NO" sz="1000" b="1" i="0" u="none" strike="noStrike" kern="1200" cap="none" spc="0" normalizeH="0" baseline="0" noProof="0" err="1">
                <a:ln>
                  <a:noFill/>
                </a:ln>
                <a:solidFill>
                  <a:prstClr val="black"/>
                </a:solidFill>
                <a:effectLst/>
                <a:uLnTx/>
                <a:uFillTx/>
                <a:latin typeface="Verdana"/>
                <a:ea typeface="+mn-ea"/>
                <a:cs typeface="+mn-cs"/>
              </a:rPr>
              <a:t>+III</a:t>
            </a:r>
            <a:r>
              <a:rPr kumimoji="0" lang="nb-NO" sz="1000" b="1" i="0" u="none" strike="noStrike" kern="1200" cap="none" spc="0" normalizeH="0" baseline="-25000" noProof="0" err="1">
                <a:ln>
                  <a:noFill/>
                </a:ln>
                <a:solidFill>
                  <a:prstClr val="black"/>
                </a:solidFill>
                <a:effectLst/>
                <a:uLnTx/>
                <a:uFillTx/>
                <a:latin typeface="Verdana"/>
                <a:ea typeface="+mn-ea"/>
                <a:cs typeface="+mn-cs"/>
              </a:rPr>
              <a:t>t</a:t>
            </a:r>
            <a:r>
              <a:rPr kumimoji="0" lang="nb-NO" sz="1000" b="1" i="0" u="none" strike="noStrike" kern="1200" cap="none" spc="0" normalizeH="0" baseline="0" noProof="0" err="1">
                <a:ln>
                  <a:noFill/>
                </a:ln>
                <a:solidFill>
                  <a:prstClr val="black"/>
                </a:solidFill>
                <a:effectLst/>
                <a:uLnTx/>
                <a:uFillTx/>
                <a:latin typeface="Verdana"/>
                <a:ea typeface="+mn-ea"/>
                <a:cs typeface="+mn-cs"/>
              </a:rPr>
              <a:t>+V</a:t>
            </a:r>
            <a:r>
              <a:rPr kumimoji="0" lang="nb-NO" sz="1000" b="1" i="0" u="none" strike="noStrike" kern="1200" cap="none" spc="0" normalizeH="0" baseline="-25000" noProof="0" err="1">
                <a:ln>
                  <a:noFill/>
                </a:ln>
                <a:solidFill>
                  <a:prstClr val="black"/>
                </a:solidFill>
                <a:effectLst/>
                <a:uLnTx/>
                <a:uFillTx/>
                <a:latin typeface="Verdana"/>
                <a:ea typeface="+mn-ea"/>
                <a:cs typeface="+mn-cs"/>
              </a:rPr>
              <a:t>t</a:t>
            </a:r>
            <a:r>
              <a:rPr kumimoji="0" lang="nb-NO" sz="1000" b="1" i="0" u="none" strike="noStrike" kern="1200" cap="none" spc="0" normalizeH="0" baseline="0" noProof="0">
                <a:ln>
                  <a:noFill/>
                </a:ln>
                <a:solidFill>
                  <a:prstClr val="black"/>
                </a:solidFill>
                <a:effectLst/>
                <a:uLnTx/>
                <a:uFillTx/>
                <a:latin typeface="Verdana"/>
                <a:ea typeface="+mn-ea"/>
                <a:cs typeface="+mn-cs"/>
              </a:rPr>
              <a:t>: </a:t>
            </a:r>
            <a:r>
              <a:rPr kumimoji="0" lang="nb-NO" sz="1000" b="0" i="0" u="none" strike="noStrike" kern="1200" cap="none" spc="0" normalizeH="0" baseline="0" noProof="0">
                <a:ln>
                  <a:noFill/>
                </a:ln>
                <a:solidFill>
                  <a:prstClr val="black"/>
                </a:solidFill>
                <a:effectLst/>
                <a:uLnTx/>
                <a:uFillTx/>
                <a:latin typeface="Verdana"/>
                <a:ea typeface="+mn-ea"/>
                <a:cs typeface="+mn-cs"/>
              </a:rPr>
              <a:t>Direkte utslipp fra produksjon og forbruk i Trøndelag.</a:t>
            </a:r>
            <a:br>
              <a:rPr kumimoji="0" lang="nb-NO" sz="1000" b="0" i="0" u="none" strike="noStrike" kern="1200" cap="none" spc="0" normalizeH="0" baseline="0" noProof="0">
                <a:ln>
                  <a:noFill/>
                </a:ln>
                <a:solidFill>
                  <a:prstClr val="black"/>
                </a:solidFill>
                <a:effectLst/>
                <a:uLnTx/>
                <a:uFillTx/>
                <a:latin typeface="Verdana"/>
                <a:ea typeface="+mn-ea"/>
                <a:cs typeface="+mn-cs"/>
              </a:rPr>
            </a:br>
            <a:r>
              <a:rPr kumimoji="0" lang="nb-NO" sz="1000" b="0" i="0" u="none" strike="noStrike" kern="1200" cap="none" spc="0" normalizeH="0" baseline="0" noProof="0">
                <a:ln>
                  <a:noFill/>
                </a:ln>
                <a:solidFill>
                  <a:prstClr val="black"/>
                </a:solidFill>
                <a:effectLst/>
                <a:uLnTx/>
                <a:uFillTx/>
                <a:latin typeface="Verdana"/>
                <a:ea typeface="+mn-ea"/>
                <a:cs typeface="+mn-cs"/>
              </a:rPr>
              <a:t>Utslipp i produksjon av petroleum i Norskehavet er ikke med.</a:t>
            </a:r>
          </a:p>
        </p:txBody>
      </p:sp>
      <p:sp>
        <p:nvSpPr>
          <p:cNvPr id="25" name="TekstSylinder 24">
            <a:extLst>
              <a:ext uri="{FF2B5EF4-FFF2-40B4-BE49-F238E27FC236}">
                <a16:creationId xmlns:a16="http://schemas.microsoft.com/office/drawing/2014/main" id="{CE3C6A37-9C29-7F1B-2DA3-D1EB11AC71C3}"/>
              </a:ext>
            </a:extLst>
          </p:cNvPr>
          <p:cNvSpPr txBox="1"/>
          <p:nvPr/>
        </p:nvSpPr>
        <p:spPr>
          <a:xfrm>
            <a:off x="4457190" y="5752269"/>
            <a:ext cx="25325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err="1">
                <a:ln>
                  <a:noFill/>
                </a:ln>
                <a:solidFill>
                  <a:prstClr val="black"/>
                </a:solidFill>
                <a:effectLst/>
                <a:uLnTx/>
                <a:uFillTx/>
                <a:latin typeface="Verdana"/>
                <a:ea typeface="+mn-ea"/>
                <a:cs typeface="+mn-cs"/>
              </a:rPr>
              <a:t>IV</a:t>
            </a:r>
            <a:r>
              <a:rPr kumimoji="0" lang="nb-NO" sz="1000" b="1" i="0" u="none" strike="noStrike" kern="1200" cap="none" spc="0" normalizeH="0" baseline="-25000" noProof="0" err="1">
                <a:ln>
                  <a:noFill/>
                </a:ln>
                <a:solidFill>
                  <a:prstClr val="black"/>
                </a:solidFill>
                <a:effectLst/>
                <a:uLnTx/>
                <a:uFillTx/>
                <a:latin typeface="Verdana"/>
                <a:ea typeface="+mn-ea"/>
                <a:cs typeface="+mn-cs"/>
              </a:rPr>
              <a:t>t</a:t>
            </a:r>
            <a:r>
              <a:rPr kumimoji="0" lang="nb-NO" sz="1000" b="1" i="0" u="none" strike="noStrike" kern="1200" cap="none" spc="0" normalizeH="0" baseline="0" noProof="0">
                <a:ln>
                  <a:noFill/>
                </a:ln>
                <a:solidFill>
                  <a:prstClr val="black"/>
                </a:solidFill>
                <a:effectLst/>
                <a:uLnTx/>
                <a:uFillTx/>
                <a:latin typeface="Verdana"/>
                <a:ea typeface="+mn-ea"/>
                <a:cs typeface="+mn-cs"/>
              </a:rPr>
              <a:t>: </a:t>
            </a:r>
            <a:r>
              <a:rPr kumimoji="0" lang="nb-NO" sz="1000" b="0" i="0" u="none" strike="noStrike" kern="1200" cap="none" spc="0" normalizeH="0" baseline="0" noProof="0">
                <a:ln>
                  <a:noFill/>
                </a:ln>
                <a:solidFill>
                  <a:prstClr val="black"/>
                </a:solidFill>
                <a:effectLst/>
                <a:uLnTx/>
                <a:uFillTx/>
                <a:latin typeface="Verdana"/>
                <a:ea typeface="+mn-ea"/>
                <a:cs typeface="+mn-cs"/>
              </a:rPr>
              <a:t>Utslipp i utlandet som følge av Trøndersk forbruk. </a:t>
            </a:r>
          </a:p>
        </p:txBody>
      </p:sp>
      <p:sp>
        <p:nvSpPr>
          <p:cNvPr id="26" name="TekstSylinder 25">
            <a:extLst>
              <a:ext uri="{FF2B5EF4-FFF2-40B4-BE49-F238E27FC236}">
                <a16:creationId xmlns:a16="http://schemas.microsoft.com/office/drawing/2014/main" id="{8A3488B9-C6C0-FED2-1543-C096C1E5E445}"/>
              </a:ext>
            </a:extLst>
          </p:cNvPr>
          <p:cNvSpPr txBox="1"/>
          <p:nvPr/>
        </p:nvSpPr>
        <p:spPr>
          <a:xfrm>
            <a:off x="2365955" y="4245481"/>
            <a:ext cx="853762" cy="307777"/>
          </a:xfrm>
          <a:prstGeom prst="rect">
            <a:avLst/>
          </a:prstGeom>
          <a:noFill/>
        </p:spPr>
        <p:txBody>
          <a:bodyPr wrap="square" rtlCol="0">
            <a:spAutoFit/>
          </a:bodyPr>
          <a:lstStyle/>
          <a:p>
            <a:r>
              <a:rPr lang="nb-NO" sz="1400"/>
              <a:t>∑=49</a:t>
            </a:r>
          </a:p>
        </p:txBody>
      </p:sp>
      <p:sp>
        <p:nvSpPr>
          <p:cNvPr id="27" name="TekstSylinder 26">
            <a:extLst>
              <a:ext uri="{FF2B5EF4-FFF2-40B4-BE49-F238E27FC236}">
                <a16:creationId xmlns:a16="http://schemas.microsoft.com/office/drawing/2014/main" id="{957C733C-AF64-4672-1B1F-63242EB322F3}"/>
              </a:ext>
            </a:extLst>
          </p:cNvPr>
          <p:cNvSpPr txBox="1"/>
          <p:nvPr/>
        </p:nvSpPr>
        <p:spPr>
          <a:xfrm>
            <a:off x="146926" y="628531"/>
            <a:ext cx="8017360" cy="646331"/>
          </a:xfrm>
          <a:prstGeom prst="rect">
            <a:avLst/>
          </a:prstGeom>
          <a:noFill/>
        </p:spPr>
        <p:txBody>
          <a:bodyPr wrap="square" rtlCol="0">
            <a:spAutoFit/>
          </a:bodyPr>
          <a:lstStyle/>
          <a:p>
            <a:r>
              <a:rPr lang="nb-NO" sz="1200"/>
              <a:t>De samlede utslipp i Norske i 2021 utgjør 49 millioner CO</a:t>
            </a:r>
            <a:r>
              <a:rPr lang="nb-NO" sz="1200" baseline="-25000"/>
              <a:t>2</a:t>
            </a:r>
            <a:r>
              <a:rPr lang="nb-NO" sz="1200"/>
              <a:t>e.</a:t>
            </a:r>
          </a:p>
          <a:p>
            <a:r>
              <a:rPr lang="nb-NO" sz="1200"/>
              <a:t>Vi har forpliktet oss gjennom Paris-avtalen til kutt av disse, og det blir en viktig driver for det grønne skiftet og dermed samfunnets ressursbruk og kompetansebehov framover. </a:t>
            </a:r>
          </a:p>
        </p:txBody>
      </p:sp>
      <p:sp>
        <p:nvSpPr>
          <p:cNvPr id="28" name="TekstSylinder 27">
            <a:extLst>
              <a:ext uri="{FF2B5EF4-FFF2-40B4-BE49-F238E27FC236}">
                <a16:creationId xmlns:a16="http://schemas.microsoft.com/office/drawing/2014/main" id="{8FA16EA9-A0F4-9CCD-72A8-A31529282204}"/>
              </a:ext>
            </a:extLst>
          </p:cNvPr>
          <p:cNvSpPr txBox="1"/>
          <p:nvPr/>
        </p:nvSpPr>
        <p:spPr>
          <a:xfrm>
            <a:off x="7873219" y="1360214"/>
            <a:ext cx="4276415" cy="861774"/>
          </a:xfrm>
          <a:prstGeom prst="rect">
            <a:avLst/>
          </a:prstGeom>
          <a:noFill/>
        </p:spPr>
        <p:txBody>
          <a:bodyPr wrap="square" rtlCol="0">
            <a:spAutoFit/>
          </a:bodyPr>
          <a:lstStyle/>
          <a:p>
            <a:r>
              <a:rPr lang="nb-NO" sz="1600"/>
              <a:t>Verdens samlede utslipp i 2021:</a:t>
            </a:r>
          </a:p>
          <a:p>
            <a:pPr marL="628650" lvl="1" indent="-171450">
              <a:buFont typeface="Arial" panose="020B0604020202020204" pitchFamily="34" charset="0"/>
              <a:buChar char="•"/>
            </a:pPr>
            <a:r>
              <a:rPr lang="nb-NO" sz="1600"/>
              <a:t>37,5 milliarder tonn CO2</a:t>
            </a:r>
          </a:p>
          <a:p>
            <a:pPr marL="628650" lvl="1" indent="-171450">
              <a:buFont typeface="Arial" panose="020B0604020202020204" pitchFamily="34" charset="0"/>
              <a:buChar char="•"/>
            </a:pPr>
            <a:r>
              <a:rPr lang="nb-NO" sz="1600"/>
              <a:t>52,8 milliarder tonn CO2e</a:t>
            </a:r>
          </a:p>
        </p:txBody>
      </p:sp>
      <p:sp>
        <p:nvSpPr>
          <p:cNvPr id="29" name="TekstSylinder 28">
            <a:extLst>
              <a:ext uri="{FF2B5EF4-FFF2-40B4-BE49-F238E27FC236}">
                <a16:creationId xmlns:a16="http://schemas.microsoft.com/office/drawing/2014/main" id="{821E1647-3134-9C5E-3248-80239C78DEFC}"/>
              </a:ext>
            </a:extLst>
          </p:cNvPr>
          <p:cNvSpPr txBox="1"/>
          <p:nvPr/>
        </p:nvSpPr>
        <p:spPr>
          <a:xfrm>
            <a:off x="7873218" y="2503906"/>
            <a:ext cx="4276415" cy="830997"/>
          </a:xfrm>
          <a:prstGeom prst="rect">
            <a:avLst/>
          </a:prstGeom>
          <a:noFill/>
        </p:spPr>
        <p:txBody>
          <a:bodyPr wrap="square" rtlCol="0">
            <a:spAutoFit/>
          </a:bodyPr>
          <a:lstStyle/>
          <a:p>
            <a:r>
              <a:rPr lang="nb-NO" sz="1600"/>
              <a:t>Klimagassutslipp  per innbygger:</a:t>
            </a:r>
          </a:p>
          <a:p>
            <a:pPr marL="628650" lvl="1" indent="-171450">
              <a:buFont typeface="Arial" panose="020B0604020202020204" pitchFamily="34" charset="0"/>
              <a:buChar char="•"/>
            </a:pPr>
            <a:r>
              <a:rPr lang="nb-NO" sz="1600"/>
              <a:t>Verden: 4,7 tonn CO</a:t>
            </a:r>
            <a:r>
              <a:rPr lang="nb-NO" sz="1600" baseline="-25000"/>
              <a:t>2</a:t>
            </a:r>
            <a:r>
              <a:rPr lang="nb-NO" sz="1600"/>
              <a:t> </a:t>
            </a:r>
          </a:p>
          <a:p>
            <a:pPr marL="628650" lvl="1" indent="-171450">
              <a:buFont typeface="Arial" panose="020B0604020202020204" pitchFamily="34" charset="0"/>
              <a:buChar char="•"/>
            </a:pPr>
            <a:r>
              <a:rPr lang="nb-NO" sz="1600"/>
              <a:t>Norge: 6,7 tonn CO</a:t>
            </a:r>
            <a:r>
              <a:rPr lang="nb-NO" sz="1600" baseline="-25000"/>
              <a:t>2 </a:t>
            </a:r>
            <a:r>
              <a:rPr lang="nb-NO" sz="1600"/>
              <a:t>(+ 42 %)</a:t>
            </a:r>
          </a:p>
        </p:txBody>
      </p:sp>
    </p:spTree>
    <p:extLst>
      <p:ext uri="{BB962C8B-B14F-4D97-AF65-F5344CB8AC3E}">
        <p14:creationId xmlns:p14="http://schemas.microsoft.com/office/powerpoint/2010/main" val="10847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Font, nummer&#10;&#10;Automatisk generert beskrivelse">
            <a:extLst>
              <a:ext uri="{FF2B5EF4-FFF2-40B4-BE49-F238E27FC236}">
                <a16:creationId xmlns:a16="http://schemas.microsoft.com/office/drawing/2014/main" id="{38BC82A8-04D8-6BBA-9856-0C5D29B62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02" y="41873"/>
            <a:ext cx="11634796" cy="6774253"/>
          </a:xfrm>
          <a:prstGeom prst="rect">
            <a:avLst/>
          </a:prstGeom>
        </p:spPr>
      </p:pic>
    </p:spTree>
    <p:extLst>
      <p:ext uri="{BB962C8B-B14F-4D97-AF65-F5344CB8AC3E}">
        <p14:creationId xmlns:p14="http://schemas.microsoft.com/office/powerpoint/2010/main" val="160825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CD31775-2AB5-535B-6BEC-3A4A3C853CB1}"/>
              </a:ext>
            </a:extLst>
          </p:cNvPr>
          <p:cNvPicPr>
            <a:picLocks noChangeAspect="1"/>
          </p:cNvPicPr>
          <p:nvPr/>
        </p:nvPicPr>
        <p:blipFill>
          <a:blip r:embed="rId3"/>
          <a:stretch>
            <a:fillRect/>
          </a:stretch>
        </p:blipFill>
        <p:spPr>
          <a:xfrm>
            <a:off x="5905225" y="846592"/>
            <a:ext cx="6286775" cy="5869294"/>
          </a:xfrm>
          <a:prstGeom prst="rect">
            <a:avLst/>
          </a:prstGeom>
        </p:spPr>
      </p:pic>
      <p:pic>
        <p:nvPicPr>
          <p:cNvPr id="6" name="Bilde 5" descr="Et bilde som inneholder kart&#10;&#10;Automatisk generert beskrivelse">
            <a:extLst>
              <a:ext uri="{FF2B5EF4-FFF2-40B4-BE49-F238E27FC236}">
                <a16:creationId xmlns:a16="http://schemas.microsoft.com/office/drawing/2014/main" id="{C35D9CDB-8276-F1F4-256C-A8214B35F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6592"/>
            <a:ext cx="5905225" cy="6011408"/>
          </a:xfrm>
          <a:prstGeom prst="rect">
            <a:avLst/>
          </a:prstGeom>
        </p:spPr>
      </p:pic>
      <p:pic>
        <p:nvPicPr>
          <p:cNvPr id="4" name="Bilde 3">
            <a:extLst>
              <a:ext uri="{FF2B5EF4-FFF2-40B4-BE49-F238E27FC236}">
                <a16:creationId xmlns:a16="http://schemas.microsoft.com/office/drawing/2014/main" id="{343FA6A2-895D-988D-BA3A-E3EF1EE7BB81}"/>
              </a:ext>
            </a:extLst>
          </p:cNvPr>
          <p:cNvPicPr>
            <a:picLocks noChangeAspect="1"/>
          </p:cNvPicPr>
          <p:nvPr/>
        </p:nvPicPr>
        <p:blipFill rotWithShape="1">
          <a:blip r:embed="rId5"/>
          <a:srcRect l="11337" t="3288" r="4632" b="5127"/>
          <a:stretch/>
        </p:blipFill>
        <p:spPr>
          <a:xfrm>
            <a:off x="6794139" y="2884568"/>
            <a:ext cx="1802440" cy="1674304"/>
          </a:xfrm>
          <a:prstGeom prst="rect">
            <a:avLst/>
          </a:prstGeom>
        </p:spPr>
      </p:pic>
      <p:cxnSp>
        <p:nvCxnSpPr>
          <p:cNvPr id="11" name="Rett pilkobling 10">
            <a:extLst>
              <a:ext uri="{FF2B5EF4-FFF2-40B4-BE49-F238E27FC236}">
                <a16:creationId xmlns:a16="http://schemas.microsoft.com/office/drawing/2014/main" id="{7DFBEFDB-319A-7834-0BF6-CD52C4464B8E}"/>
              </a:ext>
            </a:extLst>
          </p:cNvPr>
          <p:cNvCxnSpPr>
            <a:cxnSpLocks/>
          </p:cNvCxnSpPr>
          <p:nvPr/>
        </p:nvCxnSpPr>
        <p:spPr>
          <a:xfrm>
            <a:off x="9770350" y="2323883"/>
            <a:ext cx="2040100" cy="1937686"/>
          </a:xfrm>
          <a:prstGeom prst="straightConnector1">
            <a:avLst/>
          </a:prstGeom>
          <a:ln w="571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B438161D-AA20-8D10-F272-9EC01820E04B}"/>
              </a:ext>
            </a:extLst>
          </p:cNvPr>
          <p:cNvSpPr txBox="1"/>
          <p:nvPr/>
        </p:nvSpPr>
        <p:spPr>
          <a:xfrm>
            <a:off x="9668610" y="5741279"/>
            <a:ext cx="3297498" cy="261610"/>
          </a:xfrm>
          <a:prstGeom prst="rect">
            <a:avLst/>
          </a:prstGeom>
          <a:noFill/>
        </p:spPr>
        <p:txBody>
          <a:bodyPr wrap="square" rtlCol="0">
            <a:spAutoFit/>
          </a:bodyPr>
          <a:lstStyle/>
          <a:p>
            <a:r>
              <a:rPr lang="nb-NO" sz="1100" i="1">
                <a:effectLst/>
                <a:latin typeface="Calibri" panose="020F0502020204030204" pitchFamily="34" charset="0"/>
                <a:cs typeface="Calibri" panose="020F0502020204030204" pitchFamily="34" charset="0"/>
              </a:rPr>
              <a:t>¹ </a:t>
            </a:r>
            <a:r>
              <a:rPr lang="nb-NO" sz="1100" i="1">
                <a:effectLst/>
                <a:latin typeface="Arial" panose="020B0604020202020204" pitchFamily="34" charset="0"/>
              </a:rPr>
              <a:t>sammenlignet med 2009 </a:t>
            </a:r>
            <a:endParaRPr lang="nb-NO" sz="1100" i="1"/>
          </a:p>
        </p:txBody>
      </p:sp>
      <p:sp>
        <p:nvSpPr>
          <p:cNvPr id="3" name="TekstSylinder 2">
            <a:extLst>
              <a:ext uri="{FF2B5EF4-FFF2-40B4-BE49-F238E27FC236}">
                <a16:creationId xmlns:a16="http://schemas.microsoft.com/office/drawing/2014/main" id="{747F4C6F-D421-55D2-0487-FABC2FFB7F16}"/>
              </a:ext>
            </a:extLst>
          </p:cNvPr>
          <p:cNvSpPr txBox="1"/>
          <p:nvPr/>
        </p:nvSpPr>
        <p:spPr>
          <a:xfrm>
            <a:off x="866285" y="142114"/>
            <a:ext cx="10459430" cy="369332"/>
          </a:xfrm>
          <a:prstGeom prst="rect">
            <a:avLst/>
          </a:prstGeom>
          <a:noFill/>
        </p:spPr>
        <p:txBody>
          <a:bodyPr wrap="square" rtlCol="0">
            <a:spAutoFit/>
          </a:bodyPr>
          <a:lstStyle/>
          <a:p>
            <a:pPr algn="ctr"/>
            <a:r>
              <a:rPr lang="nb-NO">
                <a:solidFill>
                  <a:schemeClr val="accent2"/>
                </a:solidFill>
              </a:rPr>
              <a:t>Omfattende endring i nasjonal og lokal politikk kreves for å nå klimamålene</a:t>
            </a:r>
          </a:p>
        </p:txBody>
      </p:sp>
    </p:spTree>
    <p:extLst>
      <p:ext uri="{BB962C8B-B14F-4D97-AF65-F5344CB8AC3E}">
        <p14:creationId xmlns:p14="http://schemas.microsoft.com/office/powerpoint/2010/main" val="2865150454"/>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57E83C9-05C0-9C95-63B2-21D0EAB98843}"/>
              </a:ext>
            </a:extLst>
          </p:cNvPr>
          <p:cNvPicPr>
            <a:picLocks noChangeAspect="1"/>
          </p:cNvPicPr>
          <p:nvPr/>
        </p:nvPicPr>
        <p:blipFill>
          <a:blip r:embed="rId3"/>
          <a:stretch>
            <a:fillRect/>
          </a:stretch>
        </p:blipFill>
        <p:spPr>
          <a:xfrm>
            <a:off x="132602" y="1388353"/>
            <a:ext cx="5665271" cy="5172275"/>
          </a:xfrm>
          <a:prstGeom prst="rect">
            <a:avLst/>
          </a:prstGeom>
        </p:spPr>
      </p:pic>
      <p:pic>
        <p:nvPicPr>
          <p:cNvPr id="13" name="Bilde 12">
            <a:extLst>
              <a:ext uri="{FF2B5EF4-FFF2-40B4-BE49-F238E27FC236}">
                <a16:creationId xmlns:a16="http://schemas.microsoft.com/office/drawing/2014/main" id="{B8EAC72E-040B-9C0D-814D-268B07A47709}"/>
              </a:ext>
            </a:extLst>
          </p:cNvPr>
          <p:cNvPicPr>
            <a:picLocks noChangeAspect="1"/>
          </p:cNvPicPr>
          <p:nvPr/>
        </p:nvPicPr>
        <p:blipFill rotWithShape="1">
          <a:blip r:embed="rId4"/>
          <a:srcRect t="4910" r="2953"/>
          <a:stretch/>
        </p:blipFill>
        <p:spPr>
          <a:xfrm>
            <a:off x="3571786" y="1907935"/>
            <a:ext cx="2226087" cy="565228"/>
          </a:xfrm>
          <a:prstGeom prst="rect">
            <a:avLst/>
          </a:prstGeom>
        </p:spPr>
      </p:pic>
      <p:pic>
        <p:nvPicPr>
          <p:cNvPr id="14" name="Bilde 13">
            <a:extLst>
              <a:ext uri="{FF2B5EF4-FFF2-40B4-BE49-F238E27FC236}">
                <a16:creationId xmlns:a16="http://schemas.microsoft.com/office/drawing/2014/main" id="{8812A469-D0B0-69B1-8B71-6150BA0995AB}"/>
              </a:ext>
            </a:extLst>
          </p:cNvPr>
          <p:cNvPicPr>
            <a:picLocks noChangeAspect="1"/>
          </p:cNvPicPr>
          <p:nvPr/>
        </p:nvPicPr>
        <p:blipFill>
          <a:blip r:embed="rId3"/>
          <a:stretch>
            <a:fillRect/>
          </a:stretch>
        </p:blipFill>
        <p:spPr>
          <a:xfrm>
            <a:off x="71320" y="1388353"/>
            <a:ext cx="5665271" cy="5172275"/>
          </a:xfrm>
          <a:prstGeom prst="rect">
            <a:avLst/>
          </a:prstGeom>
        </p:spPr>
      </p:pic>
      <p:pic>
        <p:nvPicPr>
          <p:cNvPr id="15" name="Bilde 14">
            <a:extLst>
              <a:ext uri="{FF2B5EF4-FFF2-40B4-BE49-F238E27FC236}">
                <a16:creationId xmlns:a16="http://schemas.microsoft.com/office/drawing/2014/main" id="{192840DE-488E-A726-7C7D-D69DEDFCCEEA}"/>
              </a:ext>
            </a:extLst>
          </p:cNvPr>
          <p:cNvPicPr>
            <a:picLocks noChangeAspect="1"/>
          </p:cNvPicPr>
          <p:nvPr/>
        </p:nvPicPr>
        <p:blipFill rotWithShape="1">
          <a:blip r:embed="rId4"/>
          <a:srcRect t="4910" r="2953"/>
          <a:stretch/>
        </p:blipFill>
        <p:spPr>
          <a:xfrm>
            <a:off x="3510504" y="1907935"/>
            <a:ext cx="2226087" cy="565228"/>
          </a:xfrm>
          <a:prstGeom prst="rect">
            <a:avLst/>
          </a:prstGeom>
        </p:spPr>
      </p:pic>
      <p:sp>
        <p:nvSpPr>
          <p:cNvPr id="5" name="TekstSylinder 4">
            <a:extLst>
              <a:ext uri="{FF2B5EF4-FFF2-40B4-BE49-F238E27FC236}">
                <a16:creationId xmlns:a16="http://schemas.microsoft.com/office/drawing/2014/main" id="{C9422E45-E122-228D-79A1-06479459EE2D}"/>
              </a:ext>
            </a:extLst>
          </p:cNvPr>
          <p:cNvSpPr txBox="1"/>
          <p:nvPr/>
        </p:nvSpPr>
        <p:spPr>
          <a:xfrm>
            <a:off x="1087760" y="297372"/>
            <a:ext cx="9420225" cy="830997"/>
          </a:xfrm>
          <a:prstGeom prst="rect">
            <a:avLst/>
          </a:prstGeom>
          <a:noFill/>
        </p:spPr>
        <p:txBody>
          <a:bodyPr wrap="square" rtlCol="0">
            <a:spAutoFit/>
          </a:bodyPr>
          <a:lstStyle/>
          <a:p>
            <a:pPr algn="ctr"/>
            <a:r>
              <a:rPr lang="nb-NO" sz="2400">
                <a:solidFill>
                  <a:schemeClr val="accent2"/>
                </a:solidFill>
              </a:rPr>
              <a:t>Økt aktivitet i industrien har gitt høyere utslipp i Trøndelag, elbilpolitikk og oljefyrforbud gir tydelig effekt </a:t>
            </a:r>
          </a:p>
        </p:txBody>
      </p:sp>
      <p:pic>
        <p:nvPicPr>
          <p:cNvPr id="8" name="Bilde 7">
            <a:extLst>
              <a:ext uri="{FF2B5EF4-FFF2-40B4-BE49-F238E27FC236}">
                <a16:creationId xmlns:a16="http://schemas.microsoft.com/office/drawing/2014/main" id="{3FE91541-23D7-D587-FAE1-0F4A7B38F2B9}"/>
              </a:ext>
            </a:extLst>
          </p:cNvPr>
          <p:cNvPicPr>
            <a:picLocks noChangeAspect="1"/>
          </p:cNvPicPr>
          <p:nvPr/>
        </p:nvPicPr>
        <p:blipFill>
          <a:blip r:embed="rId5"/>
          <a:stretch>
            <a:fillRect/>
          </a:stretch>
        </p:blipFill>
        <p:spPr>
          <a:xfrm>
            <a:off x="6236403" y="1264527"/>
            <a:ext cx="5513135" cy="4936651"/>
          </a:xfrm>
          <a:prstGeom prst="rect">
            <a:avLst/>
          </a:prstGeom>
        </p:spPr>
      </p:pic>
    </p:spTree>
    <p:extLst>
      <p:ext uri="{BB962C8B-B14F-4D97-AF65-F5344CB8AC3E}">
        <p14:creationId xmlns:p14="http://schemas.microsoft.com/office/powerpoint/2010/main" val="2455326798"/>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DF760BF4-76ED-D07F-52BF-60B04B2683C8}"/>
              </a:ext>
            </a:extLst>
          </p:cNvPr>
          <p:cNvPicPr>
            <a:picLocks noChangeAspect="1"/>
          </p:cNvPicPr>
          <p:nvPr/>
        </p:nvPicPr>
        <p:blipFill>
          <a:blip r:embed="rId4">
            <a:lum bright="70000" contrast="-70000"/>
          </a:blip>
          <a:stretch>
            <a:fillRect/>
          </a:stretch>
        </p:blipFill>
        <p:spPr>
          <a:xfrm>
            <a:off x="3175" y="6145213"/>
            <a:ext cx="711200" cy="709613"/>
          </a:xfrm>
          <a:prstGeom prst="rect">
            <a:avLst/>
          </a:prstGeom>
        </p:spPr>
      </p:pic>
      <p:pic>
        <p:nvPicPr>
          <p:cNvPr id="12" name="Bilde 11">
            <a:extLst>
              <a:ext uri="{FF2B5EF4-FFF2-40B4-BE49-F238E27FC236}">
                <a16:creationId xmlns:a16="http://schemas.microsoft.com/office/drawing/2014/main" id="{DC9FE9CC-221D-2963-197B-784A4299D777}"/>
              </a:ext>
            </a:extLst>
          </p:cNvPr>
          <p:cNvPicPr>
            <a:picLocks noChangeAspect="1"/>
          </p:cNvPicPr>
          <p:nvPr/>
        </p:nvPicPr>
        <p:blipFill>
          <a:blip r:embed="rId5">
            <a:lum bright="70000" contrast="-70000"/>
          </a:blip>
          <a:stretch>
            <a:fillRect/>
          </a:stretch>
        </p:blipFill>
        <p:spPr>
          <a:xfrm>
            <a:off x="719138" y="6145213"/>
            <a:ext cx="711200" cy="709613"/>
          </a:xfrm>
          <a:prstGeom prst="rect">
            <a:avLst/>
          </a:prstGeom>
        </p:spPr>
      </p:pic>
      <p:pic>
        <p:nvPicPr>
          <p:cNvPr id="14" name="Bilde 13">
            <a:extLst>
              <a:ext uri="{FF2B5EF4-FFF2-40B4-BE49-F238E27FC236}">
                <a16:creationId xmlns:a16="http://schemas.microsoft.com/office/drawing/2014/main" id="{E986D126-2E8F-C13A-F3C6-5353314793E4}"/>
              </a:ext>
            </a:extLst>
          </p:cNvPr>
          <p:cNvPicPr>
            <a:picLocks noChangeAspect="1"/>
          </p:cNvPicPr>
          <p:nvPr/>
        </p:nvPicPr>
        <p:blipFill>
          <a:blip r:embed="rId6">
            <a:lum bright="70000" contrast="-70000"/>
          </a:blip>
          <a:stretch>
            <a:fillRect/>
          </a:stretch>
        </p:blipFill>
        <p:spPr>
          <a:xfrm>
            <a:off x="1435100" y="6145213"/>
            <a:ext cx="709613" cy="709613"/>
          </a:xfrm>
          <a:prstGeom prst="rect">
            <a:avLst/>
          </a:prstGeom>
        </p:spPr>
      </p:pic>
      <p:pic>
        <p:nvPicPr>
          <p:cNvPr id="16" name="Bilde 15">
            <a:extLst>
              <a:ext uri="{FF2B5EF4-FFF2-40B4-BE49-F238E27FC236}">
                <a16:creationId xmlns:a16="http://schemas.microsoft.com/office/drawing/2014/main" id="{B8BA44C1-F9A5-C3EE-E40B-43DD4F74F6E4}"/>
              </a:ext>
            </a:extLst>
          </p:cNvPr>
          <p:cNvPicPr>
            <a:picLocks noChangeAspect="1"/>
          </p:cNvPicPr>
          <p:nvPr/>
        </p:nvPicPr>
        <p:blipFill>
          <a:blip r:embed="rId7">
            <a:lum bright="70000" contrast="-70000"/>
          </a:blip>
          <a:stretch>
            <a:fillRect/>
          </a:stretch>
        </p:blipFill>
        <p:spPr>
          <a:xfrm>
            <a:off x="2149475" y="6145213"/>
            <a:ext cx="711200" cy="709613"/>
          </a:xfrm>
          <a:prstGeom prst="rect">
            <a:avLst/>
          </a:prstGeom>
        </p:spPr>
      </p:pic>
      <p:pic>
        <p:nvPicPr>
          <p:cNvPr id="18" name="Bilde 17">
            <a:extLst>
              <a:ext uri="{FF2B5EF4-FFF2-40B4-BE49-F238E27FC236}">
                <a16:creationId xmlns:a16="http://schemas.microsoft.com/office/drawing/2014/main" id="{7FEE4A2E-2B54-C0EC-DE21-D2B0180B62CF}"/>
              </a:ext>
            </a:extLst>
          </p:cNvPr>
          <p:cNvPicPr>
            <a:picLocks noChangeAspect="1"/>
          </p:cNvPicPr>
          <p:nvPr/>
        </p:nvPicPr>
        <p:blipFill>
          <a:blip r:embed="rId8">
            <a:lum bright="70000" contrast="-70000"/>
          </a:blip>
          <a:stretch>
            <a:fillRect/>
          </a:stretch>
        </p:blipFill>
        <p:spPr>
          <a:xfrm>
            <a:off x="2865438" y="6145213"/>
            <a:ext cx="711200" cy="709613"/>
          </a:xfrm>
          <a:prstGeom prst="rect">
            <a:avLst/>
          </a:prstGeom>
        </p:spPr>
      </p:pic>
      <p:pic>
        <p:nvPicPr>
          <p:cNvPr id="20" name="Bilde 19">
            <a:extLst>
              <a:ext uri="{FF2B5EF4-FFF2-40B4-BE49-F238E27FC236}">
                <a16:creationId xmlns:a16="http://schemas.microsoft.com/office/drawing/2014/main" id="{A938EBE2-E407-79BF-5FCF-3623D959EFBD}"/>
              </a:ext>
            </a:extLst>
          </p:cNvPr>
          <p:cNvPicPr>
            <a:picLocks noChangeAspect="1"/>
          </p:cNvPicPr>
          <p:nvPr/>
        </p:nvPicPr>
        <p:blipFill>
          <a:blip r:embed="rId9">
            <a:lum bright="70000" contrast="-70000"/>
          </a:blip>
          <a:stretch>
            <a:fillRect/>
          </a:stretch>
        </p:blipFill>
        <p:spPr>
          <a:xfrm>
            <a:off x="3581400" y="6145213"/>
            <a:ext cx="711200" cy="709613"/>
          </a:xfrm>
          <a:prstGeom prst="rect">
            <a:avLst/>
          </a:prstGeom>
        </p:spPr>
      </p:pic>
      <p:pic>
        <p:nvPicPr>
          <p:cNvPr id="22" name="Bilde 21">
            <a:extLst>
              <a:ext uri="{FF2B5EF4-FFF2-40B4-BE49-F238E27FC236}">
                <a16:creationId xmlns:a16="http://schemas.microsoft.com/office/drawing/2014/main" id="{4CE038B4-E530-2DAB-8A61-36816D6D5435}"/>
              </a:ext>
            </a:extLst>
          </p:cNvPr>
          <p:cNvPicPr>
            <a:picLocks noChangeAspect="1"/>
          </p:cNvPicPr>
          <p:nvPr/>
        </p:nvPicPr>
        <p:blipFill>
          <a:blip r:embed="rId10">
            <a:lum bright="70000" contrast="-70000"/>
          </a:blip>
          <a:stretch>
            <a:fillRect/>
          </a:stretch>
        </p:blipFill>
        <p:spPr>
          <a:xfrm>
            <a:off x="4297363" y="6145213"/>
            <a:ext cx="711200" cy="709613"/>
          </a:xfrm>
          <a:prstGeom prst="rect">
            <a:avLst/>
          </a:prstGeom>
        </p:spPr>
      </p:pic>
      <p:pic>
        <p:nvPicPr>
          <p:cNvPr id="24" name="Bilde 23">
            <a:extLst>
              <a:ext uri="{FF2B5EF4-FFF2-40B4-BE49-F238E27FC236}">
                <a16:creationId xmlns:a16="http://schemas.microsoft.com/office/drawing/2014/main" id="{9DDD398E-978E-DC0D-5160-B59A6804A456}"/>
              </a:ext>
            </a:extLst>
          </p:cNvPr>
          <p:cNvPicPr>
            <a:picLocks noChangeAspect="1"/>
          </p:cNvPicPr>
          <p:nvPr/>
        </p:nvPicPr>
        <p:blipFill>
          <a:blip r:embed="rId11">
            <a:lum bright="70000" contrast="-70000"/>
          </a:blip>
          <a:stretch>
            <a:fillRect/>
          </a:stretch>
        </p:blipFill>
        <p:spPr>
          <a:xfrm>
            <a:off x="5013325" y="6145213"/>
            <a:ext cx="711200" cy="709613"/>
          </a:xfrm>
          <a:prstGeom prst="rect">
            <a:avLst/>
          </a:prstGeom>
        </p:spPr>
      </p:pic>
      <p:pic>
        <p:nvPicPr>
          <p:cNvPr id="26" name="Bilde 25">
            <a:extLst>
              <a:ext uri="{FF2B5EF4-FFF2-40B4-BE49-F238E27FC236}">
                <a16:creationId xmlns:a16="http://schemas.microsoft.com/office/drawing/2014/main" id="{EB7F7543-4DAF-5CD3-8E60-4B279FC49B1E}"/>
              </a:ext>
            </a:extLst>
          </p:cNvPr>
          <p:cNvPicPr>
            <a:picLocks noChangeAspect="1"/>
          </p:cNvPicPr>
          <p:nvPr/>
        </p:nvPicPr>
        <p:blipFill>
          <a:blip r:embed="rId12"/>
          <a:stretch>
            <a:fillRect/>
          </a:stretch>
        </p:blipFill>
        <p:spPr>
          <a:xfrm>
            <a:off x="5729288" y="6145213"/>
            <a:ext cx="709613" cy="709613"/>
          </a:xfrm>
          <a:prstGeom prst="rect">
            <a:avLst/>
          </a:prstGeom>
        </p:spPr>
      </p:pic>
      <p:pic>
        <p:nvPicPr>
          <p:cNvPr id="28" name="Bilde 27">
            <a:extLst>
              <a:ext uri="{FF2B5EF4-FFF2-40B4-BE49-F238E27FC236}">
                <a16:creationId xmlns:a16="http://schemas.microsoft.com/office/drawing/2014/main" id="{3FC6573A-6F2C-058B-7C2F-25F3F225F620}"/>
              </a:ext>
            </a:extLst>
          </p:cNvPr>
          <p:cNvPicPr>
            <a:picLocks noChangeAspect="1"/>
          </p:cNvPicPr>
          <p:nvPr/>
        </p:nvPicPr>
        <p:blipFill>
          <a:blip r:embed="rId13">
            <a:lum bright="70000" contrast="-70000"/>
          </a:blip>
          <a:stretch>
            <a:fillRect/>
          </a:stretch>
        </p:blipFill>
        <p:spPr>
          <a:xfrm>
            <a:off x="6443663" y="6145213"/>
            <a:ext cx="709613" cy="709613"/>
          </a:xfrm>
          <a:prstGeom prst="rect">
            <a:avLst/>
          </a:prstGeom>
        </p:spPr>
      </p:pic>
      <p:pic>
        <p:nvPicPr>
          <p:cNvPr id="30" name="Bilde 29">
            <a:extLst>
              <a:ext uri="{FF2B5EF4-FFF2-40B4-BE49-F238E27FC236}">
                <a16:creationId xmlns:a16="http://schemas.microsoft.com/office/drawing/2014/main" id="{F8835481-2314-E75C-04A4-A213DAEF8B26}"/>
              </a:ext>
            </a:extLst>
          </p:cNvPr>
          <p:cNvPicPr>
            <a:picLocks noChangeAspect="1"/>
          </p:cNvPicPr>
          <p:nvPr/>
        </p:nvPicPr>
        <p:blipFill>
          <a:blip r:embed="rId14"/>
          <a:stretch>
            <a:fillRect/>
          </a:stretch>
        </p:blipFill>
        <p:spPr>
          <a:xfrm>
            <a:off x="7158038" y="6145213"/>
            <a:ext cx="709613" cy="709613"/>
          </a:xfrm>
          <a:prstGeom prst="rect">
            <a:avLst/>
          </a:prstGeom>
        </p:spPr>
      </p:pic>
      <p:pic>
        <p:nvPicPr>
          <p:cNvPr id="32" name="Bilde 31">
            <a:extLst>
              <a:ext uri="{FF2B5EF4-FFF2-40B4-BE49-F238E27FC236}">
                <a16:creationId xmlns:a16="http://schemas.microsoft.com/office/drawing/2014/main" id="{168B0BC8-8D26-A87B-FBA5-E1EC74D808F0}"/>
              </a:ext>
            </a:extLst>
          </p:cNvPr>
          <p:cNvPicPr>
            <a:picLocks noChangeAspect="1"/>
          </p:cNvPicPr>
          <p:nvPr/>
        </p:nvPicPr>
        <p:blipFill>
          <a:blip r:embed="rId15">
            <a:lum bright="70000" contrast="-70000"/>
          </a:blip>
          <a:stretch>
            <a:fillRect/>
          </a:stretch>
        </p:blipFill>
        <p:spPr>
          <a:xfrm>
            <a:off x="7872413" y="6145213"/>
            <a:ext cx="709613" cy="709613"/>
          </a:xfrm>
          <a:prstGeom prst="rect">
            <a:avLst/>
          </a:prstGeom>
        </p:spPr>
      </p:pic>
      <p:pic>
        <p:nvPicPr>
          <p:cNvPr id="34" name="Bilde 33">
            <a:extLst>
              <a:ext uri="{FF2B5EF4-FFF2-40B4-BE49-F238E27FC236}">
                <a16:creationId xmlns:a16="http://schemas.microsoft.com/office/drawing/2014/main" id="{0D921F5F-0C9F-D4A6-FD06-E8D70416543D}"/>
              </a:ext>
            </a:extLst>
          </p:cNvPr>
          <p:cNvPicPr>
            <a:picLocks noChangeAspect="1"/>
          </p:cNvPicPr>
          <p:nvPr/>
        </p:nvPicPr>
        <p:blipFill>
          <a:blip r:embed="rId16"/>
          <a:stretch>
            <a:fillRect/>
          </a:stretch>
        </p:blipFill>
        <p:spPr>
          <a:xfrm>
            <a:off x="8586788" y="6145213"/>
            <a:ext cx="709613" cy="709613"/>
          </a:xfrm>
          <a:prstGeom prst="rect">
            <a:avLst/>
          </a:prstGeom>
        </p:spPr>
      </p:pic>
      <p:pic>
        <p:nvPicPr>
          <p:cNvPr id="36" name="Bilde 35">
            <a:extLst>
              <a:ext uri="{FF2B5EF4-FFF2-40B4-BE49-F238E27FC236}">
                <a16:creationId xmlns:a16="http://schemas.microsoft.com/office/drawing/2014/main" id="{B54BA9CC-2BEF-726E-6681-EADC1BE71D2F}"/>
              </a:ext>
            </a:extLst>
          </p:cNvPr>
          <p:cNvPicPr>
            <a:picLocks noChangeAspect="1"/>
          </p:cNvPicPr>
          <p:nvPr/>
        </p:nvPicPr>
        <p:blipFill>
          <a:blip r:embed="rId17"/>
          <a:stretch>
            <a:fillRect/>
          </a:stretch>
        </p:blipFill>
        <p:spPr>
          <a:xfrm>
            <a:off x="9301163" y="6145213"/>
            <a:ext cx="709613" cy="709613"/>
          </a:xfrm>
          <a:prstGeom prst="rect">
            <a:avLst/>
          </a:prstGeom>
        </p:spPr>
      </p:pic>
      <p:pic>
        <p:nvPicPr>
          <p:cNvPr id="38" name="Bilde 37">
            <a:extLst>
              <a:ext uri="{FF2B5EF4-FFF2-40B4-BE49-F238E27FC236}">
                <a16:creationId xmlns:a16="http://schemas.microsoft.com/office/drawing/2014/main" id="{40D35A61-DF24-C6F6-3D46-814CDBC37CB2}"/>
              </a:ext>
            </a:extLst>
          </p:cNvPr>
          <p:cNvPicPr>
            <a:picLocks noChangeAspect="1"/>
          </p:cNvPicPr>
          <p:nvPr/>
        </p:nvPicPr>
        <p:blipFill>
          <a:blip r:embed="rId18"/>
          <a:stretch>
            <a:fillRect/>
          </a:stretch>
        </p:blipFill>
        <p:spPr>
          <a:xfrm>
            <a:off x="10015538" y="6145213"/>
            <a:ext cx="709613" cy="709613"/>
          </a:xfrm>
          <a:prstGeom prst="rect">
            <a:avLst/>
          </a:prstGeom>
        </p:spPr>
      </p:pic>
      <p:pic>
        <p:nvPicPr>
          <p:cNvPr id="40" name="Bilde 39">
            <a:extLst>
              <a:ext uri="{FF2B5EF4-FFF2-40B4-BE49-F238E27FC236}">
                <a16:creationId xmlns:a16="http://schemas.microsoft.com/office/drawing/2014/main" id="{C8B21008-CE34-41C4-12BA-24BE2601844B}"/>
              </a:ext>
            </a:extLst>
          </p:cNvPr>
          <p:cNvPicPr>
            <a:picLocks noChangeAspect="1"/>
          </p:cNvPicPr>
          <p:nvPr/>
        </p:nvPicPr>
        <p:blipFill>
          <a:blip r:embed="rId19">
            <a:lum bright="70000" contrast="-70000"/>
          </a:blip>
          <a:stretch>
            <a:fillRect/>
          </a:stretch>
        </p:blipFill>
        <p:spPr>
          <a:xfrm>
            <a:off x="10729913" y="6145213"/>
            <a:ext cx="709613" cy="709613"/>
          </a:xfrm>
          <a:prstGeom prst="rect">
            <a:avLst/>
          </a:prstGeom>
        </p:spPr>
      </p:pic>
      <p:pic>
        <p:nvPicPr>
          <p:cNvPr id="42" name="Bilde 41">
            <a:extLst>
              <a:ext uri="{FF2B5EF4-FFF2-40B4-BE49-F238E27FC236}">
                <a16:creationId xmlns:a16="http://schemas.microsoft.com/office/drawing/2014/main" id="{1E9739FF-70CB-E70E-BC1E-B9495BC07815}"/>
              </a:ext>
            </a:extLst>
          </p:cNvPr>
          <p:cNvPicPr>
            <a:picLocks noChangeAspect="1"/>
          </p:cNvPicPr>
          <p:nvPr/>
        </p:nvPicPr>
        <p:blipFill>
          <a:blip r:embed="rId20">
            <a:lum bright="70000" contrast="-70000"/>
          </a:blip>
          <a:stretch>
            <a:fillRect/>
          </a:stretch>
        </p:blipFill>
        <p:spPr>
          <a:xfrm>
            <a:off x="11444288" y="6145213"/>
            <a:ext cx="709613" cy="709613"/>
          </a:xfrm>
          <a:prstGeom prst="rect">
            <a:avLst/>
          </a:prstGeom>
        </p:spPr>
      </p:pic>
      <p:sp>
        <p:nvSpPr>
          <p:cNvPr id="5" name="Rektangel 4">
            <a:extLst>
              <a:ext uri="{FF2B5EF4-FFF2-40B4-BE49-F238E27FC236}">
                <a16:creationId xmlns:a16="http://schemas.microsoft.com/office/drawing/2014/main" id="{1B7EFC23-4B3B-BFD6-0CAE-03BDC85C38E5}"/>
              </a:ext>
            </a:extLst>
          </p:cNvPr>
          <p:cNvSpPr/>
          <p:nvPr/>
        </p:nvSpPr>
        <p:spPr>
          <a:xfrm>
            <a:off x="467360" y="1281311"/>
            <a:ext cx="5994286" cy="468448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Arial" panose="020B0604020202020204" pitchFamily="34" charset="0"/>
              <a:buChar char="•"/>
              <a:defRPr/>
            </a:pPr>
            <a:endParaRPr lang="nb-NO" sz="1200" dirty="0">
              <a:solidFill>
                <a:prstClr val="black"/>
              </a:solidFill>
              <a:latin typeface="Open Sans"/>
              <a:ea typeface="Verdana"/>
              <a:cs typeface="Open Sans"/>
            </a:endParaRPr>
          </a:p>
          <a:p>
            <a:pPr marL="285750" indent="-285750">
              <a:buFont typeface="Arial" panose="020B0604020202020204" pitchFamily="34" charset="0"/>
              <a:buChar char="•"/>
              <a:defRPr/>
            </a:pPr>
            <a:r>
              <a:rPr lang="nb-NO" sz="1200" dirty="0">
                <a:solidFill>
                  <a:prstClr val="black"/>
                </a:solidFill>
                <a:latin typeface="Verdana"/>
                <a:ea typeface="Verdana"/>
                <a:cs typeface="Open Sans"/>
              </a:rPr>
              <a:t>Arealbruk på land og i sjø er den største driveren for tap av natur.</a:t>
            </a:r>
            <a:endParaRPr lang="nb-NO" sz="1200" dirty="0">
              <a:solidFill>
                <a:prstClr val="black"/>
              </a:solidFill>
              <a:latin typeface="Verdana"/>
              <a:ea typeface="Verdana"/>
            </a:endParaRPr>
          </a:p>
          <a:p>
            <a:pPr marL="285750" indent="-285750">
              <a:buFont typeface="Arial" panose="020B0604020202020204" pitchFamily="34" charset="0"/>
              <a:buChar char="•"/>
              <a:defRPr/>
            </a:pPr>
            <a:endParaRPr lang="nb-NO" sz="1200" dirty="0">
              <a:solidFill>
                <a:prstClr val="black"/>
              </a:solidFill>
              <a:latin typeface="Verdana"/>
            </a:endParaRPr>
          </a:p>
          <a:p>
            <a:pPr marL="285750" indent="-285750">
              <a:buFont typeface="Arial" panose="020B0604020202020204" pitchFamily="34" charset="0"/>
              <a:buChar char="•"/>
              <a:defRPr/>
            </a:pPr>
            <a:r>
              <a:rPr kumimoji="0" lang="nb-NO" sz="1200" b="0" i="0" u="none" strike="noStrike" kern="1200" cap="none" spc="0" normalizeH="0" baseline="0" noProof="0" dirty="0">
                <a:ln>
                  <a:noFill/>
                </a:ln>
                <a:solidFill>
                  <a:prstClr val="black"/>
                </a:solidFill>
                <a:effectLst/>
                <a:uLnTx/>
                <a:uFillTx/>
                <a:latin typeface="Verdana"/>
                <a:ea typeface="+mn-ea"/>
                <a:cs typeface="+mn-cs"/>
              </a:rPr>
              <a:t>Naturkrisen og klimakrisen er tett forbundet og kan kreve motstridende tiltak. Arealinngrep i naturen kan anses som nødvendige for å dempe klimakrisen, samtidig kan inngrepene få negative konsekvenser for både naturmangfold og klima.</a:t>
            </a:r>
            <a:endParaRPr lang="nb-NO" sz="1200" b="0" i="0" u="none" strike="noStrike" kern="1200" cap="none" spc="0" normalizeH="0" baseline="0" noProof="0" dirty="0">
              <a:ln>
                <a:noFill/>
              </a:ln>
              <a:solidFill>
                <a:prstClr val="black"/>
              </a:solidFill>
              <a:effectLst/>
              <a:uLnTx/>
              <a:uFillTx/>
              <a:latin typeface="+mn-ea"/>
            </a:endParaRPr>
          </a:p>
          <a:p>
            <a:pPr marL="285750" marR="0" lvl="0" indent="-285750" algn="l" defTabSz="457200">
              <a:lnSpc>
                <a:spcPct val="100000"/>
              </a:lnSpc>
              <a:spcBef>
                <a:spcPts val="0"/>
              </a:spcBef>
              <a:spcAft>
                <a:spcPts val="0"/>
              </a:spcAft>
              <a:buClrTx/>
              <a:buSzTx/>
              <a:buFont typeface="Arial" panose="020B0604020202020204" pitchFamily="34" charset="0"/>
              <a:buChar char="•"/>
              <a:tabLst/>
              <a:defRPr/>
            </a:pPr>
            <a:endParaRPr lang="nb-NO" sz="1200" b="0" i="0" u="none" strike="noStrike" kern="1200" cap="none" spc="0" normalizeH="0" baseline="0" noProof="0" dirty="0">
              <a:ln>
                <a:noFill/>
              </a:ln>
              <a:solidFill>
                <a:prstClr val="black"/>
              </a:solidFill>
              <a:effectLst/>
              <a:uLnTx/>
              <a:uFillTx/>
              <a:latin typeface="Verdana"/>
              <a:ea typeface="Verdana"/>
            </a:endParaRPr>
          </a:p>
          <a:p>
            <a:pPr marL="285750" indent="-285750">
              <a:buFont typeface="Arial" panose="020B0604020202020204" pitchFamily="34" charset="0"/>
              <a:buChar char="•"/>
              <a:defRPr/>
            </a:pPr>
            <a:r>
              <a:rPr kumimoji="0" lang="nb-NO" sz="1200" b="0" i="0" u="none" strike="noStrike" kern="1200" cap="none" spc="0" normalizeH="0" baseline="0" noProof="0" dirty="0">
                <a:ln>
                  <a:noFill/>
                </a:ln>
                <a:solidFill>
                  <a:prstClr val="black"/>
                </a:solidFill>
                <a:effectLst/>
                <a:uLnTx/>
                <a:uFillTx/>
                <a:latin typeface="Verdana"/>
                <a:ea typeface="+mn-ea"/>
                <a:cs typeface="+mn-cs"/>
              </a:rPr>
              <a:t>Global måloppnåelse er avhengig av lokal handling og styring. Som arealmyndighet står kommunene overfor både store utfordringer og muligheter med tanke på å løse klima- og naturkrisa. Sammenhengene mellom klima, natur og areal er komplekse.</a:t>
            </a:r>
            <a:r>
              <a:rPr lang="nb-NO" sz="1200" dirty="0">
                <a:solidFill>
                  <a:prstClr val="black"/>
                </a:solidFill>
                <a:latin typeface="Verdana"/>
              </a:rPr>
              <a:t> </a:t>
            </a:r>
            <a:endParaRPr lang="nb-NO" sz="1200" b="0" i="0" u="none" strike="noStrike" kern="1200" cap="none" spc="0" normalizeH="0" baseline="0" noProof="0" dirty="0">
              <a:ln>
                <a:noFill/>
              </a:ln>
              <a:solidFill>
                <a:prstClr val="black"/>
              </a:solidFill>
              <a:effectLst/>
              <a:uLnTx/>
              <a:uFillTx/>
              <a:latin typeface="Verdana"/>
              <a:ea typeface="Verdana"/>
            </a:endParaRPr>
          </a:p>
          <a:p>
            <a:pPr marL="285750" marR="0" lvl="0" indent="-285750" algn="l" defTabSz="457200">
              <a:lnSpc>
                <a:spcPct val="100000"/>
              </a:lnSpc>
              <a:spcBef>
                <a:spcPts val="0"/>
              </a:spcBef>
              <a:spcAft>
                <a:spcPts val="0"/>
              </a:spcAft>
              <a:buClrTx/>
              <a:buSzTx/>
              <a:buFont typeface="Arial" panose="020B0604020202020204" pitchFamily="34" charset="0"/>
              <a:buChar char="•"/>
              <a:tabLst/>
              <a:defRPr/>
            </a:pPr>
            <a:endParaRPr lang="nb-NO" sz="1200" b="0" i="0" u="none" strike="noStrike" kern="1200" cap="none" spc="0" normalizeH="0" baseline="0" noProof="0" dirty="0">
              <a:ln>
                <a:noFill/>
              </a:ln>
              <a:solidFill>
                <a:prstClr val="black"/>
              </a:solidFill>
              <a:effectLst/>
              <a:uLnTx/>
              <a:uFillTx/>
              <a:latin typeface="Verdana"/>
              <a:ea typeface="Verdana"/>
            </a:endParaRPr>
          </a:p>
          <a:p>
            <a:pPr marL="285750" indent="-285750">
              <a:buFont typeface="Arial" panose="020B0604020202020204" pitchFamily="34" charset="0"/>
              <a:buChar char="•"/>
              <a:defRPr/>
            </a:pPr>
            <a:r>
              <a:rPr lang="nb-NO" sz="1200" dirty="0">
                <a:solidFill>
                  <a:prstClr val="black"/>
                </a:solidFill>
                <a:latin typeface="Verdana"/>
                <a:ea typeface="Verdana"/>
              </a:rPr>
              <a:t>Det forventes særlig økt arealbruk og raskere beslutninger knyttet til energi- og industriutvikling for å gjennomføre det grønne skiftet framover.</a:t>
            </a:r>
          </a:p>
          <a:p>
            <a:pPr marL="285750" indent="-285750">
              <a:buFont typeface="Arial" panose="020B0604020202020204" pitchFamily="34" charset="0"/>
              <a:buChar char="•"/>
              <a:defRPr/>
            </a:pPr>
            <a:endParaRPr lang="nb-NO" sz="1200" dirty="0">
              <a:solidFill>
                <a:prstClr val="black"/>
              </a:solidFill>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Verdana"/>
                <a:ea typeface="+mn-ea"/>
                <a:cs typeface="+mn-cs"/>
              </a:rPr>
              <a:t>Trøndelag har store arealer med naturbaserte næringer innenfor landbruk, reindrift, havbruk og fiskeri og som fortsatt vil utfordres av ulike areal- og brukerinteresser.</a:t>
            </a:r>
            <a:endParaRPr kumimoji="0" lang="nb-NO" sz="1200" b="0" i="0" u="none" strike="noStrike" kern="1200" cap="none" spc="0" normalizeH="0" baseline="0" noProof="0" dirty="0">
              <a:ln>
                <a:noFill/>
              </a:ln>
              <a:solidFill>
                <a:prstClr val="black"/>
              </a:solidFill>
              <a:effectLst/>
              <a:uLnTx/>
              <a:uFillTx/>
              <a:latin typeface="+mn-ea"/>
            </a:endParaRPr>
          </a:p>
          <a:p>
            <a:pPr marR="0" lvl="0" algn="l" defTabSz="457200" rtl="0" eaLnBrk="1" fontAlgn="auto" latinLnBrk="0" hangingPunct="1">
              <a:lnSpc>
                <a:spcPct val="100000"/>
              </a:lnSpc>
              <a:spcBef>
                <a:spcPts val="0"/>
              </a:spcBef>
              <a:spcAft>
                <a:spcPts val="0"/>
              </a:spcAft>
              <a:buClrTx/>
              <a:buSzTx/>
              <a:tabLst/>
              <a:defRPr/>
            </a:pPr>
            <a:endParaRPr lang="nb-NO" sz="1200" b="0" i="0" u="none" strike="noStrike" kern="1200" cap="none" spc="0" normalizeH="0" baseline="0" noProof="0" dirty="0">
              <a:ln>
                <a:noFill/>
              </a:ln>
              <a:solidFill>
                <a:prstClr val="black"/>
              </a:solidFill>
              <a:effectLst/>
              <a:uLnTx/>
              <a:uFillTx/>
              <a:latin typeface="Verdana"/>
              <a:ea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Verdana"/>
                <a:ea typeface="+mn-ea"/>
                <a:cs typeface="+mn-cs"/>
              </a:rPr>
              <a:t>Det forventes en økning i arealbruken som følge av økt befolkningsvekst og aktivitet, særlig i og rundt byer og tettsteder, samt økt arealbruk som følge av fritidsaktiviteter utenfor byer og tettsteder.</a:t>
            </a:r>
            <a:endParaRPr kumimoji="0" lang="nb-NO" sz="1200" b="0" i="0" u="none" strike="noStrike" kern="1200" cap="none" spc="0" normalizeH="0" baseline="0" noProof="0" dirty="0">
              <a:ln>
                <a:noFill/>
              </a:ln>
              <a:solidFill>
                <a:prstClr val="black"/>
              </a:solidFill>
              <a:effectLst/>
              <a:uLnTx/>
              <a:uFillTx/>
              <a:latin typeface="+mn-e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Rektangel 7">
            <a:extLst>
              <a:ext uri="{FF2B5EF4-FFF2-40B4-BE49-F238E27FC236}">
                <a16:creationId xmlns:a16="http://schemas.microsoft.com/office/drawing/2014/main" id="{333978F3-2972-1461-F73F-E60FBCFCFED1}"/>
              </a:ext>
            </a:extLst>
          </p:cNvPr>
          <p:cNvSpPr/>
          <p:nvPr/>
        </p:nvSpPr>
        <p:spPr>
          <a:xfrm>
            <a:off x="6858002" y="1281311"/>
            <a:ext cx="4866640" cy="4795639"/>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u="none" strike="noStrike" kern="1200" cap="none" spc="0" normalizeH="0" baseline="0" noProof="0">
              <a:ln>
                <a:noFill/>
              </a:ln>
              <a:solidFill>
                <a:prstClr val="black"/>
              </a:solidFill>
              <a:effectLst/>
              <a:uLnTx/>
              <a:uFillTx/>
              <a:latin typeface="Verdana"/>
              <a:ea typeface="Verdana"/>
            </a:endParaRPr>
          </a:p>
          <a:p>
            <a:pPr marL="285750" indent="-285750">
              <a:buFont typeface="Arial" panose="020B0604020202020204" pitchFamily="34" charset="0"/>
              <a:buChar char="•"/>
              <a:defRPr/>
            </a:pPr>
            <a:r>
              <a:rPr lang="nb-NO" sz="1200">
                <a:solidFill>
                  <a:prstClr val="black"/>
                </a:solidFill>
                <a:ea typeface="+mn-lt"/>
                <a:cs typeface="+mn-lt"/>
              </a:rPr>
              <a:t>Areal- eller naturnøytralitet som styrende prinsipp i arealplanleggingen, tydelige prioriteringer i kommunenes arealstrategier og arealplaner, og krav til konsekvensutredninger. Streng prioritering av ny utbygging i naturområder og grønne korridorer og fortetting, gjenbruk og sambruk på allerede utbygde arealer. </a:t>
            </a:r>
          </a:p>
          <a:p>
            <a:pPr marL="285750" indent="-285750">
              <a:buFont typeface="Arial" panose="020B0604020202020204" pitchFamily="34" charset="0"/>
              <a:buChar char="•"/>
              <a:defRPr/>
            </a:pPr>
            <a:endParaRPr lang="nb-NO" sz="1200">
              <a:solidFill>
                <a:prstClr val="black"/>
              </a:solidFill>
              <a:ea typeface="+mn-lt"/>
              <a:cs typeface="+mn-lt"/>
            </a:endParaRPr>
          </a:p>
          <a:p>
            <a:pPr marL="285750" indent="-285750">
              <a:buFont typeface="Arial" panose="020B0604020202020204" pitchFamily="34" charset="0"/>
              <a:buChar char="•"/>
              <a:defRPr/>
            </a:pPr>
            <a:r>
              <a:rPr lang="nb-NO" sz="1200">
                <a:solidFill>
                  <a:prstClr val="black"/>
                </a:solidFill>
                <a:ea typeface="+mn-lt"/>
                <a:cs typeface="+mn-lt"/>
              </a:rPr>
              <a:t>Primært unngå nedbygging av natur, dernest avbøte, restaurere og kompensere.</a:t>
            </a:r>
            <a:endParaRPr lang="nb-NO" sz="1200">
              <a:solidFill>
                <a:prstClr val="black"/>
              </a:solidFill>
              <a:latin typeface="Verdana"/>
              <a:ea typeface="Verdana"/>
            </a:endParaRPr>
          </a:p>
          <a:p>
            <a:pPr marL="285750" indent="-285750">
              <a:buFont typeface="Arial" panose="020B0604020202020204" pitchFamily="34" charset="0"/>
              <a:buChar char="•"/>
              <a:defRPr/>
            </a:pPr>
            <a:endParaRPr lang="nb-NO" sz="1200">
              <a:solidFill>
                <a:prstClr val="black"/>
              </a:solidFill>
              <a:latin typeface="Verdana"/>
            </a:endParaRPr>
          </a:p>
          <a:p>
            <a:pPr marL="285750" indent="-285750">
              <a:buFont typeface="Arial" panose="020B0604020202020204" pitchFamily="34" charset="0"/>
              <a:buChar char="•"/>
              <a:defRPr/>
            </a:pPr>
            <a:r>
              <a:rPr lang="nb-NO" sz="1200">
                <a:solidFill>
                  <a:prstClr val="black"/>
                </a:solidFill>
                <a:latin typeface="Verdana"/>
              </a:rPr>
              <a:t>Utvikle og ta i bruk ny kunnskap og verktøy som </a:t>
            </a:r>
            <a:r>
              <a:rPr lang="nb-NO" sz="1200">
                <a:solidFill>
                  <a:prstClr val="black"/>
                </a:solidFill>
              </a:rPr>
              <a:t>marin kartlegging og areal- </a:t>
            </a:r>
            <a:r>
              <a:rPr lang="nb-NO" sz="1200">
                <a:solidFill>
                  <a:prstClr val="black"/>
                </a:solidFill>
                <a:latin typeface="Verdana"/>
              </a:rPr>
              <a:t>og naturregnskap. </a:t>
            </a:r>
            <a:endParaRPr lang="nb-NO" sz="1200">
              <a:solidFill>
                <a:prstClr val="black"/>
              </a:solidFill>
              <a:latin typeface="Verdana"/>
              <a:ea typeface="Verdana"/>
            </a:endParaRPr>
          </a:p>
          <a:p>
            <a:pPr>
              <a:defRPr/>
            </a:pPr>
            <a:endParaRPr lang="nb-NO" sz="1200">
              <a:solidFill>
                <a:prstClr val="black"/>
              </a:solidFill>
              <a:latin typeface="Verdana"/>
              <a:ea typeface="Verdana"/>
            </a:endParaRPr>
          </a:p>
          <a:p>
            <a:pPr marL="285750" indent="-285750">
              <a:buFont typeface="Arial" panose="020B0604020202020204" pitchFamily="34" charset="0"/>
              <a:buChar char="•"/>
              <a:defRPr/>
            </a:pPr>
            <a:r>
              <a:rPr lang="nb-NO" sz="1200">
                <a:solidFill>
                  <a:prstClr val="black"/>
                </a:solidFill>
                <a:latin typeface="Verdana"/>
              </a:rPr>
              <a:t>Innovasjon i byggeprosjekter der det legges til rette for smarthus og -bygg, fokus på felles areal og smarte løsninger slik at man får mer ut av arealet.</a:t>
            </a:r>
            <a:endParaRPr lang="nb-NO" sz="1200">
              <a:solidFill>
                <a:prstClr val="black"/>
              </a:solidFill>
              <a:latin typeface="Verdana"/>
              <a:ea typeface="Verdana"/>
            </a:endParaRPr>
          </a:p>
          <a:p>
            <a:pPr>
              <a:defRPr/>
            </a:pPr>
            <a:endParaRPr lang="nb-NO" sz="1200">
              <a:solidFill>
                <a:prstClr val="black"/>
              </a:solidFill>
              <a:latin typeface="Verdana"/>
              <a:ea typeface="Verdana"/>
            </a:endParaRPr>
          </a:p>
          <a:p>
            <a:pPr marL="285750" indent="-285750">
              <a:buFont typeface="Arial" panose="020B0604020202020204" pitchFamily="34" charset="0"/>
              <a:buChar char="•"/>
              <a:defRPr/>
            </a:pPr>
            <a:r>
              <a:rPr lang="nb-NO" sz="1200">
                <a:solidFill>
                  <a:prstClr val="black"/>
                </a:solidFill>
                <a:latin typeface="Verdana"/>
                <a:ea typeface="Verdana"/>
              </a:rPr>
              <a:t>Effektivisering og modernisering av landbrukssektoren for å øke matproduksjon og redusere miljøpåvirkningene, dermed også optimalisere areal utnyttelsen.</a:t>
            </a:r>
          </a:p>
          <a:p>
            <a:pPr marL="285750" indent="-285750">
              <a:buFont typeface="Arial" panose="020B0604020202020204" pitchFamily="34" charset="0"/>
              <a:buChar char="•"/>
              <a:defRPr/>
            </a:pPr>
            <a:endParaRPr lang="nb-NO" sz="1200">
              <a:solidFill>
                <a:prstClr val="black"/>
              </a:solidFill>
              <a:latin typeface="Verdana"/>
              <a:ea typeface="Verdana"/>
            </a:endParaRPr>
          </a:p>
          <a:p>
            <a:pPr marL="285750" indent="-285750">
              <a:buFont typeface="Arial" panose="020B0604020202020204" pitchFamily="34" charset="0"/>
              <a:buChar char="•"/>
              <a:defRPr/>
            </a:pPr>
            <a:r>
              <a:rPr lang="nb-NO" sz="1200">
                <a:solidFill>
                  <a:prstClr val="black"/>
                </a:solidFill>
                <a:latin typeface="Verdana"/>
                <a:ea typeface="Verdana"/>
              </a:rPr>
              <a:t>Bærekraftig turisme med respekt for natur og kulturarv. Ved å sette pris på det som er der og ikke bygge nytt. </a:t>
            </a:r>
            <a:endParaRPr lang="nb-NO" sz="1200">
              <a:solidFill>
                <a:prstClr val="black"/>
              </a:solidFill>
              <a:latin typeface="Verdana"/>
            </a:endParaRPr>
          </a:p>
          <a:p>
            <a:pPr marR="0" lvl="0" algn="l" defTabSz="457200" rtl="0" eaLnBrk="1" fontAlgn="auto" latinLnBrk="0" hangingPunct="1">
              <a:lnSpc>
                <a:spcPct val="100000"/>
              </a:lnSpc>
              <a:spcBef>
                <a:spcPts val="0"/>
              </a:spcBef>
              <a:spcAft>
                <a:spcPts val="0"/>
              </a:spcAft>
              <a:buClrTx/>
              <a:buSzTx/>
              <a:tabLst/>
              <a:defRPr/>
            </a:pPr>
            <a:endParaRPr lang="nb-NO" sz="1400" b="0" i="0" u="none" strike="noStrike" kern="1200" cap="none" spc="0" normalizeH="0" baseline="0" noProof="0">
              <a:ln>
                <a:noFill/>
              </a:ln>
              <a:solidFill>
                <a:prstClr val="black"/>
              </a:solidFill>
              <a:effectLst/>
              <a:uLnTx/>
              <a:uFillTx/>
              <a:latin typeface="Verdana"/>
              <a:ea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i="0" u="none" strike="noStrike" kern="1200" cap="none" spc="0" normalizeH="0" baseline="0" noProof="0">
              <a:ln>
                <a:noFill/>
              </a:ln>
              <a:solidFill>
                <a:prstClr val="black"/>
              </a:solidFill>
              <a:effectLst/>
              <a:uLnTx/>
              <a:uFillTx/>
              <a:latin typeface="Verdana"/>
              <a:ea typeface="Verdana"/>
            </a:endParaRPr>
          </a:p>
        </p:txBody>
      </p:sp>
      <p:sp>
        <p:nvSpPr>
          <p:cNvPr id="10" name="TekstSylinder 9">
            <a:extLst>
              <a:ext uri="{FF2B5EF4-FFF2-40B4-BE49-F238E27FC236}">
                <a16:creationId xmlns:a16="http://schemas.microsoft.com/office/drawing/2014/main" id="{2BECFEFA-232A-B88A-A121-46D9587B3965}"/>
              </a:ext>
            </a:extLst>
          </p:cNvPr>
          <p:cNvSpPr txBox="1"/>
          <p:nvPr/>
        </p:nvSpPr>
        <p:spPr>
          <a:xfrm>
            <a:off x="1424942" y="1055370"/>
            <a:ext cx="379984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Verdana"/>
                <a:ea typeface="+mn-ea"/>
                <a:cs typeface="+mn-cs"/>
              </a:rPr>
              <a:t>Utfordringer</a:t>
            </a:r>
          </a:p>
        </p:txBody>
      </p:sp>
      <p:sp>
        <p:nvSpPr>
          <p:cNvPr id="11" name="TekstSylinder 10">
            <a:extLst>
              <a:ext uri="{FF2B5EF4-FFF2-40B4-BE49-F238E27FC236}">
                <a16:creationId xmlns:a16="http://schemas.microsoft.com/office/drawing/2014/main" id="{4DDB7BB8-79EB-7F17-A4A0-89246098DCF3}"/>
              </a:ext>
            </a:extLst>
          </p:cNvPr>
          <p:cNvSpPr txBox="1"/>
          <p:nvPr/>
        </p:nvSpPr>
        <p:spPr>
          <a:xfrm>
            <a:off x="7391402" y="1055370"/>
            <a:ext cx="379984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Verdana"/>
                <a:ea typeface="+mn-ea"/>
                <a:cs typeface="+mn-cs"/>
              </a:rPr>
              <a:t>Muligheter</a:t>
            </a:r>
          </a:p>
        </p:txBody>
      </p:sp>
      <p:sp>
        <p:nvSpPr>
          <p:cNvPr id="13" name="TekstSylinder 12">
            <a:extLst>
              <a:ext uri="{FF2B5EF4-FFF2-40B4-BE49-F238E27FC236}">
                <a16:creationId xmlns:a16="http://schemas.microsoft.com/office/drawing/2014/main" id="{3978742C-21A9-AA08-E010-F8D1469D69CE}"/>
              </a:ext>
            </a:extLst>
          </p:cNvPr>
          <p:cNvSpPr txBox="1"/>
          <p:nvPr/>
        </p:nvSpPr>
        <p:spPr>
          <a:xfrm>
            <a:off x="653499" y="198844"/>
            <a:ext cx="9253981"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018A92"/>
                </a:solidFill>
                <a:effectLst/>
                <a:uLnTx/>
                <a:uFillTx/>
                <a:latin typeface="Verdana"/>
                <a:ea typeface="+mn-ea"/>
                <a:cs typeface="+mn-cs"/>
              </a:rPr>
              <a:t>Kampen om arealene </a:t>
            </a:r>
          </a:p>
        </p:txBody>
      </p:sp>
    </p:spTree>
    <p:extLst>
      <p:ext uri="{BB962C8B-B14F-4D97-AF65-F5344CB8AC3E}">
        <p14:creationId xmlns:p14="http://schemas.microsoft.com/office/powerpoint/2010/main" val="171713252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D1CA417-298D-3951-29FE-1888F9C52DDD}"/>
              </a:ext>
            </a:extLst>
          </p:cNvPr>
          <p:cNvPicPr>
            <a:picLocks noChangeAspect="1"/>
          </p:cNvPicPr>
          <p:nvPr/>
        </p:nvPicPr>
        <p:blipFill>
          <a:blip r:embed="rId2"/>
          <a:stretch>
            <a:fillRect/>
          </a:stretch>
        </p:blipFill>
        <p:spPr>
          <a:xfrm>
            <a:off x="5112180" y="0"/>
            <a:ext cx="7138417" cy="6858000"/>
          </a:xfrm>
          <a:prstGeom prst="rect">
            <a:avLst/>
          </a:prstGeom>
        </p:spPr>
      </p:pic>
      <p:sp>
        <p:nvSpPr>
          <p:cNvPr id="2" name="TekstSylinder 1">
            <a:extLst>
              <a:ext uri="{FF2B5EF4-FFF2-40B4-BE49-F238E27FC236}">
                <a16:creationId xmlns:a16="http://schemas.microsoft.com/office/drawing/2014/main" id="{950BEC9B-6BB8-D7AC-BA19-BB9E76B545F7}"/>
              </a:ext>
            </a:extLst>
          </p:cNvPr>
          <p:cNvSpPr txBox="1"/>
          <p:nvPr/>
        </p:nvSpPr>
        <p:spPr>
          <a:xfrm>
            <a:off x="827933" y="130701"/>
            <a:ext cx="4819650" cy="830997"/>
          </a:xfrm>
          <a:prstGeom prst="rect">
            <a:avLst/>
          </a:prstGeom>
          <a:noFill/>
        </p:spPr>
        <p:txBody>
          <a:bodyPr wrap="square" lIns="91440" tIns="45720" rIns="91440" bIns="45720" rtlCol="0" anchor="t">
            <a:spAutoFit/>
          </a:bodyPr>
          <a:lstStyle/>
          <a:p>
            <a:r>
              <a:rPr lang="nb-NO" sz="2400" dirty="0">
                <a:solidFill>
                  <a:schemeClr val="accent2"/>
                </a:solidFill>
              </a:rPr>
              <a:t>Bit for bit nedbygging av natur</a:t>
            </a:r>
          </a:p>
        </p:txBody>
      </p:sp>
      <p:sp>
        <p:nvSpPr>
          <p:cNvPr id="5" name="TekstSylinder 4">
            <a:extLst>
              <a:ext uri="{FF2B5EF4-FFF2-40B4-BE49-F238E27FC236}">
                <a16:creationId xmlns:a16="http://schemas.microsoft.com/office/drawing/2014/main" id="{74257B2A-D72F-7227-5803-A0110A50350E}"/>
              </a:ext>
            </a:extLst>
          </p:cNvPr>
          <p:cNvSpPr txBox="1"/>
          <p:nvPr/>
        </p:nvSpPr>
        <p:spPr>
          <a:xfrm>
            <a:off x="1027670" y="1110049"/>
            <a:ext cx="423630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I 2018 var det 17 962,8 km² med av </a:t>
            </a:r>
            <a:r>
              <a:rPr lang="en-US" sz="1200" dirty="0" err="1">
                <a:ea typeface="+mn-lt"/>
                <a:cs typeface="+mn-lt"/>
              </a:rPr>
              <a:t>inngrepsfri</a:t>
            </a:r>
            <a:r>
              <a:rPr lang="en-US" sz="1200" dirty="0">
                <a:ea typeface="+mn-lt"/>
                <a:cs typeface="+mn-lt"/>
              </a:rPr>
              <a:t> </a:t>
            </a:r>
            <a:r>
              <a:rPr lang="en-US" sz="1200" dirty="0" err="1">
                <a:ea typeface="+mn-lt"/>
                <a:cs typeface="+mn-lt"/>
              </a:rPr>
              <a:t>natur</a:t>
            </a:r>
            <a:r>
              <a:rPr lang="en-US" sz="1200" dirty="0">
                <a:ea typeface="+mn-lt"/>
                <a:cs typeface="+mn-lt"/>
              </a:rPr>
              <a:t> i Trøndelag, </a:t>
            </a:r>
            <a:r>
              <a:rPr lang="en-US" sz="1200" dirty="0" err="1">
                <a:ea typeface="+mn-lt"/>
                <a:cs typeface="+mn-lt"/>
              </a:rPr>
              <a:t>noe</a:t>
            </a:r>
            <a:r>
              <a:rPr lang="en-US" sz="1200" dirty="0">
                <a:ea typeface="+mn-lt"/>
                <a:cs typeface="+mn-lt"/>
              </a:rPr>
              <a:t> </a:t>
            </a:r>
            <a:r>
              <a:rPr lang="en-US" sz="1200" dirty="0" err="1">
                <a:ea typeface="+mn-lt"/>
                <a:cs typeface="+mn-lt"/>
              </a:rPr>
              <a:t>som</a:t>
            </a:r>
            <a:r>
              <a:rPr lang="en-US" sz="1200" dirty="0">
                <a:ea typeface="+mn-lt"/>
                <a:cs typeface="+mn-lt"/>
              </a:rPr>
              <a:t> </a:t>
            </a:r>
            <a:r>
              <a:rPr lang="en-US" sz="1200" dirty="0" err="1">
                <a:ea typeface="+mn-lt"/>
                <a:cs typeface="+mn-lt"/>
              </a:rPr>
              <a:t>utgjør</a:t>
            </a:r>
            <a:r>
              <a:rPr lang="en-US" sz="1200" dirty="0">
                <a:ea typeface="+mn-lt"/>
                <a:cs typeface="+mn-lt"/>
              </a:rPr>
              <a:t> 42,6 </a:t>
            </a:r>
            <a:r>
              <a:rPr lang="en-US" sz="1200" dirty="0" err="1">
                <a:ea typeface="+mn-lt"/>
                <a:cs typeface="+mn-lt"/>
              </a:rPr>
              <a:t>prosent</a:t>
            </a:r>
            <a:r>
              <a:rPr lang="en-US" sz="1200" dirty="0">
                <a:ea typeface="+mn-lt"/>
                <a:cs typeface="+mn-lt"/>
              </a:rPr>
              <a:t> av </a:t>
            </a:r>
            <a:r>
              <a:rPr lang="en-US" sz="1200" dirty="0" err="1">
                <a:ea typeface="+mn-lt"/>
                <a:cs typeface="+mn-lt"/>
              </a:rPr>
              <a:t>fylkets</a:t>
            </a:r>
            <a:r>
              <a:rPr lang="en-US" sz="1200" dirty="0">
                <a:ea typeface="+mn-lt"/>
                <a:cs typeface="+mn-lt"/>
              </a:rPr>
              <a:t> areal. </a:t>
            </a:r>
            <a:endParaRPr lang="nb-NO" sz="1200" dirty="0">
              <a:ea typeface="+mn-lt"/>
              <a:cs typeface="+mn-lt"/>
            </a:endParaRPr>
          </a:p>
          <a:p>
            <a:endParaRPr lang="en-US" sz="1200" dirty="0">
              <a:ea typeface="+mn-lt"/>
              <a:cs typeface="+mn-lt"/>
            </a:endParaRPr>
          </a:p>
          <a:p>
            <a:r>
              <a:rPr lang="en-US" sz="1200" dirty="0" err="1">
                <a:ea typeface="+mn-lt"/>
                <a:cs typeface="+mn-lt"/>
              </a:rPr>
              <a:t>Sør</a:t>
            </a:r>
            <a:r>
              <a:rPr lang="en-US" sz="1200" dirty="0">
                <a:ea typeface="+mn-lt"/>
                <a:cs typeface="+mn-lt"/>
              </a:rPr>
              <a:t>-Norge </a:t>
            </a:r>
            <a:r>
              <a:rPr lang="en-US" sz="1200" dirty="0" err="1">
                <a:ea typeface="+mn-lt"/>
                <a:cs typeface="+mn-lt"/>
              </a:rPr>
              <a:t>har</a:t>
            </a:r>
            <a:r>
              <a:rPr lang="en-US" sz="1200" dirty="0">
                <a:ea typeface="+mn-lt"/>
                <a:cs typeface="+mn-lt"/>
              </a:rPr>
              <a:t> </a:t>
            </a:r>
            <a:r>
              <a:rPr lang="en-US" sz="1200" dirty="0" err="1">
                <a:ea typeface="+mn-lt"/>
                <a:cs typeface="+mn-lt"/>
              </a:rPr>
              <a:t>minst</a:t>
            </a:r>
            <a:r>
              <a:rPr lang="en-US" sz="1200" dirty="0">
                <a:ea typeface="+mn-lt"/>
                <a:cs typeface="+mn-lt"/>
              </a:rPr>
              <a:t> </a:t>
            </a:r>
            <a:r>
              <a:rPr lang="en-US" sz="1200" dirty="0" err="1">
                <a:ea typeface="+mn-lt"/>
                <a:cs typeface="+mn-lt"/>
              </a:rPr>
              <a:t>inngrepsfri</a:t>
            </a:r>
            <a:r>
              <a:rPr lang="en-US" sz="1200" dirty="0">
                <a:ea typeface="+mn-lt"/>
                <a:cs typeface="+mn-lt"/>
              </a:rPr>
              <a:t> </a:t>
            </a:r>
            <a:r>
              <a:rPr lang="en-US" sz="1200" dirty="0" err="1">
                <a:ea typeface="+mn-lt"/>
                <a:cs typeface="+mn-lt"/>
              </a:rPr>
              <a:t>natur</a:t>
            </a:r>
            <a:r>
              <a:rPr lang="en-US" sz="1200" dirty="0">
                <a:ea typeface="+mn-lt"/>
                <a:cs typeface="+mn-lt"/>
              </a:rPr>
              <a:t> </a:t>
            </a:r>
            <a:r>
              <a:rPr lang="en-US" sz="1200" dirty="0" err="1">
                <a:ea typeface="+mn-lt"/>
                <a:cs typeface="+mn-lt"/>
              </a:rPr>
              <a:t>igjen</a:t>
            </a:r>
            <a:r>
              <a:rPr lang="en-US" sz="1200" dirty="0">
                <a:ea typeface="+mn-lt"/>
                <a:cs typeface="+mn-lt"/>
              </a:rPr>
              <a:t>.</a:t>
            </a:r>
            <a:endParaRPr lang="en-US" dirty="0"/>
          </a:p>
          <a:p>
            <a:r>
              <a:rPr lang="en-US" sz="1200" dirty="0">
                <a:ea typeface="+mn-lt"/>
                <a:cs typeface="+mn-lt"/>
              </a:rPr>
              <a:t>De</a:t>
            </a:r>
            <a:r>
              <a:rPr lang="en-US" sz="1200" dirty="0"/>
              <a:t> </a:t>
            </a:r>
            <a:r>
              <a:rPr lang="en-US" sz="1200" dirty="0" err="1"/>
              <a:t>tre</a:t>
            </a:r>
            <a:r>
              <a:rPr lang="en-US" sz="1200" dirty="0"/>
              <a:t> </a:t>
            </a:r>
            <a:r>
              <a:rPr lang="en-US" sz="1200" dirty="0" err="1"/>
              <a:t>fylkene</a:t>
            </a:r>
            <a:r>
              <a:rPr lang="en-US" sz="1200" dirty="0"/>
              <a:t> </a:t>
            </a:r>
            <a:r>
              <a:rPr lang="en-US" sz="1200" dirty="0" err="1"/>
              <a:t>som</a:t>
            </a:r>
            <a:r>
              <a:rPr lang="en-US" sz="1200" dirty="0"/>
              <a:t> </a:t>
            </a:r>
            <a:r>
              <a:rPr lang="en-US" sz="1200" dirty="0" err="1"/>
              <a:t>mistet</a:t>
            </a:r>
            <a:r>
              <a:rPr lang="en-US" sz="1200" dirty="0"/>
              <a:t> </a:t>
            </a:r>
            <a:r>
              <a:rPr lang="en-US" sz="1200" dirty="0" err="1"/>
              <a:t>mest</a:t>
            </a:r>
            <a:r>
              <a:rPr lang="en-US" sz="1200" dirty="0"/>
              <a:t> </a:t>
            </a:r>
            <a:r>
              <a:rPr lang="en-US" sz="1200" dirty="0" err="1"/>
              <a:t>inngrepsfri</a:t>
            </a:r>
            <a:r>
              <a:rPr lang="en-US" sz="1200" dirty="0"/>
              <a:t> </a:t>
            </a:r>
            <a:r>
              <a:rPr lang="en-US" sz="1200" dirty="0" err="1"/>
              <a:t>natur</a:t>
            </a:r>
            <a:r>
              <a:rPr lang="en-US" sz="1200" dirty="0"/>
              <a:t> </a:t>
            </a:r>
            <a:r>
              <a:rPr lang="en-US" sz="1200" dirty="0" err="1"/>
              <a:t>mellom</a:t>
            </a:r>
            <a:r>
              <a:rPr lang="en-US" sz="1200" dirty="0"/>
              <a:t> 2013-2018 var </a:t>
            </a:r>
            <a:r>
              <a:rPr lang="en-US" sz="1200" dirty="0" err="1"/>
              <a:t>Nordland</a:t>
            </a:r>
            <a:r>
              <a:rPr lang="en-US" sz="1200" dirty="0"/>
              <a:t>, Trøndelag og </a:t>
            </a:r>
            <a:r>
              <a:rPr lang="en-US" sz="1200" dirty="0" err="1"/>
              <a:t>Sogn</a:t>
            </a:r>
            <a:r>
              <a:rPr lang="en-US" sz="1200" dirty="0"/>
              <a:t> og Fjordane.</a:t>
            </a:r>
            <a:endParaRPr lang="en-US" sz="1200" dirty="0">
              <a:ea typeface="Verdana"/>
            </a:endParaRPr>
          </a:p>
          <a:p>
            <a:endParaRPr lang="en-US" sz="1200" dirty="0">
              <a:ea typeface="+mn-lt"/>
              <a:cs typeface="+mn-lt"/>
            </a:endParaRPr>
          </a:p>
          <a:p>
            <a:r>
              <a:rPr lang="en-US" sz="1200" dirty="0">
                <a:ea typeface="+mn-lt"/>
                <a:cs typeface="+mn-lt"/>
              </a:rPr>
              <a:t>Trøndelag ligger i </a:t>
            </a:r>
            <a:r>
              <a:rPr lang="en-US" sz="1200" dirty="0" err="1">
                <a:ea typeface="+mn-lt"/>
                <a:cs typeface="+mn-lt"/>
              </a:rPr>
              <a:t>mellomsjiktet</a:t>
            </a:r>
            <a:r>
              <a:rPr lang="en-US" sz="1200" dirty="0">
                <a:ea typeface="+mn-lt"/>
                <a:cs typeface="+mn-lt"/>
              </a:rPr>
              <a:t> av </a:t>
            </a:r>
            <a:r>
              <a:rPr lang="en-US" sz="1200" dirty="0" err="1">
                <a:ea typeface="+mn-lt"/>
                <a:cs typeface="+mn-lt"/>
              </a:rPr>
              <a:t>fylkene</a:t>
            </a:r>
            <a:r>
              <a:rPr lang="en-US" sz="1200" dirty="0">
                <a:ea typeface="+mn-lt"/>
                <a:cs typeface="+mn-lt"/>
              </a:rPr>
              <a:t> med </a:t>
            </a:r>
            <a:r>
              <a:rPr lang="en-US" sz="1200" dirty="0" err="1">
                <a:ea typeface="+mn-lt"/>
                <a:cs typeface="+mn-lt"/>
              </a:rPr>
              <a:t>tanke</a:t>
            </a:r>
            <a:r>
              <a:rPr lang="en-US" sz="1200" dirty="0">
                <a:ea typeface="+mn-lt"/>
                <a:cs typeface="+mn-lt"/>
              </a:rPr>
              <a:t> </a:t>
            </a:r>
            <a:r>
              <a:rPr lang="en-US" sz="1200" dirty="0" err="1">
                <a:ea typeface="+mn-lt"/>
                <a:cs typeface="+mn-lt"/>
              </a:rPr>
              <a:t>på</a:t>
            </a:r>
            <a:r>
              <a:rPr lang="en-US" sz="1200" dirty="0">
                <a:ea typeface="+mn-lt"/>
                <a:cs typeface="+mn-lt"/>
              </a:rPr>
              <a:t> </a:t>
            </a:r>
            <a:r>
              <a:rPr lang="en-US" sz="1200" dirty="0" err="1">
                <a:ea typeface="+mn-lt"/>
                <a:cs typeface="+mn-lt"/>
              </a:rPr>
              <a:t>truede</a:t>
            </a:r>
            <a:r>
              <a:rPr lang="en-US" sz="1200" dirty="0">
                <a:ea typeface="+mn-lt"/>
                <a:cs typeface="+mn-lt"/>
              </a:rPr>
              <a:t> </a:t>
            </a:r>
            <a:r>
              <a:rPr lang="en-US" sz="1200" dirty="0" err="1">
                <a:ea typeface="+mn-lt"/>
                <a:cs typeface="+mn-lt"/>
              </a:rPr>
              <a:t>arter</a:t>
            </a:r>
            <a:r>
              <a:rPr lang="en-US" sz="1200" dirty="0">
                <a:ea typeface="+mn-lt"/>
                <a:cs typeface="+mn-lt"/>
              </a:rPr>
              <a:t> </a:t>
            </a:r>
            <a:r>
              <a:rPr lang="en-US" sz="1200" dirty="0" err="1">
                <a:ea typeface="+mn-lt"/>
                <a:cs typeface="+mn-lt"/>
              </a:rPr>
              <a:t>på</a:t>
            </a:r>
            <a:r>
              <a:rPr lang="en-US" sz="1200" dirty="0">
                <a:ea typeface="+mn-lt"/>
                <a:cs typeface="+mn-lt"/>
              </a:rPr>
              <a:t> </a:t>
            </a:r>
            <a:r>
              <a:rPr lang="en-US" sz="1200" dirty="0" err="1">
                <a:ea typeface="+mn-lt"/>
                <a:cs typeface="+mn-lt"/>
              </a:rPr>
              <a:t>rødlista</a:t>
            </a:r>
            <a:r>
              <a:rPr lang="en-US" sz="1200" dirty="0">
                <a:ea typeface="+mn-lt"/>
                <a:cs typeface="+mn-lt"/>
              </a:rPr>
              <a:t> og </a:t>
            </a:r>
            <a:r>
              <a:rPr lang="en-US" sz="1200" dirty="0" err="1">
                <a:ea typeface="+mn-lt"/>
                <a:cs typeface="+mn-lt"/>
              </a:rPr>
              <a:t>høyest</a:t>
            </a:r>
            <a:r>
              <a:rPr lang="en-US" sz="1200" dirty="0">
                <a:ea typeface="+mn-lt"/>
                <a:cs typeface="+mn-lt"/>
              </a:rPr>
              <a:t> </a:t>
            </a:r>
            <a:r>
              <a:rPr lang="en-US" sz="1200" dirty="0" err="1">
                <a:ea typeface="+mn-lt"/>
                <a:cs typeface="+mn-lt"/>
              </a:rPr>
              <a:t>på</a:t>
            </a:r>
            <a:r>
              <a:rPr lang="en-US" sz="1200" dirty="0">
                <a:ea typeface="+mn-lt"/>
                <a:cs typeface="+mn-lt"/>
              </a:rPr>
              <a:t> </a:t>
            </a:r>
            <a:r>
              <a:rPr lang="en-US" sz="1200" dirty="0" err="1">
                <a:ea typeface="+mn-lt"/>
                <a:cs typeface="+mn-lt"/>
              </a:rPr>
              <a:t>antall</a:t>
            </a:r>
            <a:r>
              <a:rPr lang="en-US" sz="1200" dirty="0">
                <a:ea typeface="+mn-lt"/>
                <a:cs typeface="+mn-lt"/>
              </a:rPr>
              <a:t>  </a:t>
            </a:r>
            <a:r>
              <a:rPr lang="en-US" sz="1200" dirty="0" err="1">
                <a:ea typeface="+mn-lt"/>
                <a:cs typeface="+mn-lt"/>
              </a:rPr>
              <a:t>truede</a:t>
            </a:r>
            <a:r>
              <a:rPr lang="en-US" sz="1200" dirty="0">
                <a:ea typeface="+mn-lt"/>
                <a:cs typeface="+mn-lt"/>
              </a:rPr>
              <a:t> </a:t>
            </a:r>
            <a:r>
              <a:rPr lang="en-US" sz="1200" dirty="0" err="1">
                <a:ea typeface="+mn-lt"/>
                <a:cs typeface="+mn-lt"/>
              </a:rPr>
              <a:t>naturtyper</a:t>
            </a:r>
            <a:r>
              <a:rPr lang="en-US" sz="1200" dirty="0">
                <a:ea typeface="+mn-lt"/>
                <a:cs typeface="+mn-lt"/>
              </a:rPr>
              <a:t>. Med </a:t>
            </a:r>
            <a:r>
              <a:rPr lang="en-US" sz="1200" dirty="0" err="1">
                <a:ea typeface="+mn-lt"/>
                <a:cs typeface="+mn-lt"/>
              </a:rPr>
              <a:t>stor</a:t>
            </a:r>
            <a:r>
              <a:rPr lang="en-US" sz="1200" dirty="0">
                <a:ea typeface="+mn-lt"/>
                <a:cs typeface="+mn-lt"/>
              </a:rPr>
              <a:t> </a:t>
            </a:r>
            <a:r>
              <a:rPr lang="en-US" sz="1200" dirty="0" err="1">
                <a:ea typeface="+mn-lt"/>
                <a:cs typeface="+mn-lt"/>
              </a:rPr>
              <a:t>naturvariasjon</a:t>
            </a:r>
            <a:r>
              <a:rPr lang="en-US" sz="1200" dirty="0">
                <a:ea typeface="+mn-lt"/>
                <a:cs typeface="+mn-lt"/>
              </a:rPr>
              <a:t> </a:t>
            </a:r>
            <a:r>
              <a:rPr lang="en-US" sz="1200" dirty="0" err="1">
                <a:ea typeface="+mn-lt"/>
                <a:cs typeface="+mn-lt"/>
              </a:rPr>
              <a:t>fra</a:t>
            </a:r>
            <a:r>
              <a:rPr lang="en-US" sz="1200" dirty="0">
                <a:ea typeface="+mn-lt"/>
                <a:cs typeface="+mn-lt"/>
              </a:rPr>
              <a:t> fjord </a:t>
            </a:r>
            <a:r>
              <a:rPr lang="en-US" sz="1200" dirty="0" err="1">
                <a:ea typeface="+mn-lt"/>
                <a:cs typeface="+mn-lt"/>
              </a:rPr>
              <a:t>til</a:t>
            </a:r>
            <a:r>
              <a:rPr lang="en-US" sz="1200" dirty="0">
                <a:ea typeface="+mn-lt"/>
                <a:cs typeface="+mn-lt"/>
              </a:rPr>
              <a:t> </a:t>
            </a:r>
            <a:r>
              <a:rPr lang="en-US" sz="1200" dirty="0" err="1">
                <a:ea typeface="+mn-lt"/>
                <a:cs typeface="+mn-lt"/>
              </a:rPr>
              <a:t>fjell</a:t>
            </a:r>
            <a:r>
              <a:rPr lang="en-US" sz="1200" dirty="0">
                <a:ea typeface="+mn-lt"/>
                <a:cs typeface="+mn-lt"/>
              </a:rPr>
              <a:t> </a:t>
            </a:r>
            <a:r>
              <a:rPr lang="en-US" sz="1200" dirty="0" err="1">
                <a:ea typeface="+mn-lt"/>
                <a:cs typeface="+mn-lt"/>
              </a:rPr>
              <a:t>betyr</a:t>
            </a:r>
            <a:r>
              <a:rPr lang="en-US" sz="1200" dirty="0">
                <a:ea typeface="+mn-lt"/>
                <a:cs typeface="+mn-lt"/>
              </a:rPr>
              <a:t> </a:t>
            </a:r>
            <a:r>
              <a:rPr lang="en-US" sz="1200" dirty="0" err="1">
                <a:ea typeface="+mn-lt"/>
                <a:cs typeface="+mn-lt"/>
              </a:rPr>
              <a:t>ikke</a:t>
            </a:r>
            <a:r>
              <a:rPr lang="en-US" sz="1200" dirty="0">
                <a:ea typeface="+mn-lt"/>
                <a:cs typeface="+mn-lt"/>
              </a:rPr>
              <a:t> det </a:t>
            </a:r>
            <a:r>
              <a:rPr lang="en-US" sz="1200" dirty="0" err="1">
                <a:ea typeface="+mn-lt"/>
                <a:cs typeface="+mn-lt"/>
              </a:rPr>
              <a:t>nødvendigvis</a:t>
            </a:r>
            <a:r>
              <a:rPr lang="en-US" sz="1200" dirty="0">
                <a:ea typeface="+mn-lt"/>
                <a:cs typeface="+mn-lt"/>
              </a:rPr>
              <a:t> at Trøndelag </a:t>
            </a:r>
            <a:r>
              <a:rPr lang="en-US" sz="1200" dirty="0" err="1">
                <a:ea typeface="+mn-lt"/>
                <a:cs typeface="+mn-lt"/>
              </a:rPr>
              <a:t>har</a:t>
            </a:r>
            <a:r>
              <a:rPr lang="en-US" sz="1200" dirty="0">
                <a:ea typeface="+mn-lt"/>
                <a:cs typeface="+mn-lt"/>
              </a:rPr>
              <a:t> den </a:t>
            </a:r>
            <a:r>
              <a:rPr lang="en-US" sz="1200" dirty="0" err="1">
                <a:ea typeface="+mn-lt"/>
                <a:cs typeface="+mn-lt"/>
              </a:rPr>
              <a:t>mest</a:t>
            </a:r>
            <a:r>
              <a:rPr lang="en-US" sz="1200" dirty="0">
                <a:ea typeface="+mn-lt"/>
                <a:cs typeface="+mn-lt"/>
              </a:rPr>
              <a:t> negative </a:t>
            </a:r>
            <a:r>
              <a:rPr lang="en-US" sz="1200" dirty="0" err="1">
                <a:ea typeface="+mn-lt"/>
                <a:cs typeface="+mn-lt"/>
              </a:rPr>
              <a:t>utviklingen</a:t>
            </a:r>
            <a:r>
              <a:rPr lang="en-US" sz="1200" dirty="0">
                <a:ea typeface="+mn-lt"/>
                <a:cs typeface="+mn-lt"/>
              </a:rPr>
              <a:t> for </a:t>
            </a:r>
            <a:r>
              <a:rPr lang="en-US" sz="1200" dirty="0" err="1">
                <a:ea typeface="+mn-lt"/>
                <a:cs typeface="+mn-lt"/>
              </a:rPr>
              <a:t>naturtyper</a:t>
            </a:r>
            <a:r>
              <a:rPr lang="en-US" sz="1200" dirty="0">
                <a:ea typeface="+mn-lt"/>
                <a:cs typeface="+mn-lt"/>
              </a:rPr>
              <a:t>.</a:t>
            </a:r>
            <a:endParaRPr lang="en-US" dirty="0">
              <a:ea typeface="Verdana"/>
            </a:endParaRPr>
          </a:p>
          <a:p>
            <a:endParaRPr lang="en-US" sz="1200" dirty="0">
              <a:ea typeface="Verdana"/>
            </a:endParaRPr>
          </a:p>
          <a:p>
            <a:r>
              <a:rPr lang="en-US" sz="1200" dirty="0">
                <a:ea typeface="+mn-lt"/>
                <a:cs typeface="+mn-lt"/>
              </a:rPr>
              <a:t>Transport, </a:t>
            </a:r>
            <a:r>
              <a:rPr lang="en-US" sz="1200" dirty="0" err="1">
                <a:ea typeface="+mn-lt"/>
                <a:cs typeface="+mn-lt"/>
              </a:rPr>
              <a:t>telekommunikasjon</a:t>
            </a:r>
            <a:r>
              <a:rPr lang="en-US" sz="1200" dirty="0">
                <a:ea typeface="+mn-lt"/>
                <a:cs typeface="+mn-lt"/>
              </a:rPr>
              <a:t> og </a:t>
            </a:r>
            <a:r>
              <a:rPr lang="en-US" sz="1200" dirty="0" err="1">
                <a:ea typeface="+mn-lt"/>
                <a:cs typeface="+mn-lt"/>
              </a:rPr>
              <a:t>teknisk</a:t>
            </a:r>
            <a:r>
              <a:rPr lang="en-US" sz="1200" dirty="0">
                <a:ea typeface="+mn-lt"/>
                <a:cs typeface="+mn-lt"/>
              </a:rPr>
              <a:t> </a:t>
            </a:r>
            <a:r>
              <a:rPr lang="en-US" sz="1200" dirty="0" err="1">
                <a:ea typeface="+mn-lt"/>
                <a:cs typeface="+mn-lt"/>
              </a:rPr>
              <a:t>infrastruktur</a:t>
            </a:r>
            <a:r>
              <a:rPr lang="en-US" sz="1200" dirty="0">
                <a:ea typeface="+mn-lt"/>
                <a:cs typeface="+mn-lt"/>
              </a:rPr>
              <a:t> </a:t>
            </a:r>
            <a:r>
              <a:rPr lang="en-US" sz="1200" dirty="0" err="1">
                <a:ea typeface="+mn-lt"/>
                <a:cs typeface="+mn-lt"/>
              </a:rPr>
              <a:t>står</a:t>
            </a:r>
            <a:r>
              <a:rPr lang="en-US" sz="1200" dirty="0">
                <a:ea typeface="+mn-lt"/>
                <a:cs typeface="+mn-lt"/>
              </a:rPr>
              <a:t> for </a:t>
            </a:r>
            <a:r>
              <a:rPr lang="en-US" sz="1200" dirty="0" err="1">
                <a:ea typeface="+mn-lt"/>
                <a:cs typeface="+mn-lt"/>
              </a:rPr>
              <a:t>størst</a:t>
            </a:r>
            <a:r>
              <a:rPr lang="en-US" sz="1200" dirty="0">
                <a:ea typeface="+mn-lt"/>
                <a:cs typeface="+mn-lt"/>
              </a:rPr>
              <a:t> del av </a:t>
            </a:r>
            <a:r>
              <a:rPr lang="en-US" sz="1200" dirty="0" err="1">
                <a:ea typeface="+mn-lt"/>
                <a:cs typeface="+mn-lt"/>
              </a:rPr>
              <a:t>nedbyggingen</a:t>
            </a:r>
            <a:r>
              <a:rPr lang="en-US" sz="1200" dirty="0">
                <a:ea typeface="+mn-lt"/>
                <a:cs typeface="+mn-lt"/>
              </a:rPr>
              <a:t> I Trøndelag.</a:t>
            </a:r>
            <a:endParaRPr lang="en-US" dirty="0"/>
          </a:p>
          <a:p>
            <a:endParaRPr lang="en-US" sz="1200" i="1" dirty="0">
              <a:ea typeface="Verdana"/>
            </a:endParaRPr>
          </a:p>
          <a:p>
            <a:r>
              <a:rPr lang="en-US" sz="1200" dirty="0">
                <a:ea typeface="Verdana"/>
              </a:rPr>
              <a:t>De to </a:t>
            </a:r>
            <a:r>
              <a:rPr lang="en-US" sz="1200" dirty="0" err="1">
                <a:ea typeface="Verdana"/>
              </a:rPr>
              <a:t>fylkene</a:t>
            </a:r>
            <a:r>
              <a:rPr lang="en-US" sz="1200" dirty="0">
                <a:ea typeface="Verdana"/>
              </a:rPr>
              <a:t> </a:t>
            </a:r>
            <a:r>
              <a:rPr lang="en-US" sz="1200" dirty="0" err="1">
                <a:ea typeface="Verdana"/>
              </a:rPr>
              <a:t>som</a:t>
            </a:r>
            <a:r>
              <a:rPr lang="en-US" sz="1200" dirty="0">
                <a:ea typeface="Verdana"/>
              </a:rPr>
              <a:t> </a:t>
            </a:r>
            <a:r>
              <a:rPr lang="en-US" sz="1200" dirty="0" err="1">
                <a:ea typeface="Verdana"/>
              </a:rPr>
              <a:t>har</a:t>
            </a:r>
            <a:r>
              <a:rPr lang="en-US" sz="1200" dirty="0">
                <a:ea typeface="Verdana"/>
              </a:rPr>
              <a:t> </a:t>
            </a:r>
            <a:r>
              <a:rPr lang="en-US" sz="1200" dirty="0" err="1">
                <a:ea typeface="Verdana"/>
              </a:rPr>
              <a:t>satt</a:t>
            </a:r>
            <a:r>
              <a:rPr lang="en-US" sz="1200" dirty="0">
                <a:ea typeface="Verdana"/>
              </a:rPr>
              <a:t> av </a:t>
            </a:r>
            <a:r>
              <a:rPr lang="en-US" sz="1200" dirty="0" err="1">
                <a:ea typeface="Verdana"/>
              </a:rPr>
              <a:t>mest</a:t>
            </a:r>
            <a:r>
              <a:rPr lang="en-US" sz="1200" dirty="0">
                <a:ea typeface="Verdana"/>
              </a:rPr>
              <a:t> </a:t>
            </a:r>
            <a:r>
              <a:rPr lang="en-US" sz="1200" dirty="0" err="1">
                <a:ea typeface="Verdana"/>
              </a:rPr>
              <a:t>tomtereserve</a:t>
            </a:r>
            <a:r>
              <a:rPr lang="en-US" sz="1200" dirty="0">
                <a:ea typeface="Verdana"/>
              </a:rPr>
              <a:t> </a:t>
            </a:r>
            <a:r>
              <a:rPr lang="en-US" sz="1200" dirty="0" err="1">
                <a:ea typeface="Verdana"/>
              </a:rPr>
              <a:t>til</a:t>
            </a:r>
            <a:r>
              <a:rPr lang="en-US" sz="1200" dirty="0">
                <a:ea typeface="Verdana"/>
              </a:rPr>
              <a:t> </a:t>
            </a:r>
            <a:r>
              <a:rPr lang="en-US" sz="1200" dirty="0" err="1">
                <a:ea typeface="Verdana"/>
              </a:rPr>
              <a:t>fritidsboliger</a:t>
            </a:r>
            <a:r>
              <a:rPr lang="en-US" sz="1200" dirty="0">
                <a:ea typeface="Verdana"/>
              </a:rPr>
              <a:t> i </a:t>
            </a:r>
            <a:r>
              <a:rPr lang="en-US" sz="1200" dirty="0" err="1">
                <a:ea typeface="Verdana"/>
              </a:rPr>
              <a:t>arealplaner</a:t>
            </a:r>
            <a:r>
              <a:rPr lang="en-US" sz="1200" dirty="0">
                <a:ea typeface="Verdana"/>
              </a:rPr>
              <a:t> er </a:t>
            </a:r>
            <a:r>
              <a:rPr lang="en-US" sz="1200" dirty="0" err="1">
                <a:ea typeface="Verdana"/>
              </a:rPr>
              <a:t>Innlandet</a:t>
            </a:r>
            <a:r>
              <a:rPr lang="en-US" sz="1200" dirty="0">
                <a:ea typeface="Verdana"/>
              </a:rPr>
              <a:t> og Trøndelag. </a:t>
            </a:r>
            <a:r>
              <a:rPr lang="en-US" sz="1200" dirty="0" err="1">
                <a:ea typeface="+mn-lt"/>
                <a:cs typeface="+mn-lt"/>
              </a:rPr>
              <a:t>Utbygging</a:t>
            </a:r>
            <a:r>
              <a:rPr lang="en-US" sz="1200" dirty="0">
                <a:ea typeface="+mn-lt"/>
                <a:cs typeface="+mn-lt"/>
              </a:rPr>
              <a:t> </a:t>
            </a:r>
            <a:r>
              <a:rPr lang="en-US" sz="1200" dirty="0" err="1">
                <a:ea typeface="+mn-lt"/>
                <a:cs typeface="+mn-lt"/>
              </a:rPr>
              <a:t>vil</a:t>
            </a:r>
            <a:r>
              <a:rPr lang="en-US" sz="1200" dirty="0">
                <a:ea typeface="+mn-lt"/>
                <a:cs typeface="+mn-lt"/>
              </a:rPr>
              <a:t> </a:t>
            </a:r>
            <a:r>
              <a:rPr lang="en-US" sz="1200" dirty="0" err="1">
                <a:ea typeface="+mn-lt"/>
                <a:cs typeface="+mn-lt"/>
              </a:rPr>
              <a:t>blant</a:t>
            </a:r>
            <a:r>
              <a:rPr lang="en-US" sz="1200" dirty="0">
                <a:ea typeface="+mn-lt"/>
                <a:cs typeface="+mn-lt"/>
              </a:rPr>
              <a:t> </a:t>
            </a:r>
            <a:r>
              <a:rPr lang="en-US" sz="1200" dirty="0" err="1">
                <a:ea typeface="+mn-lt"/>
                <a:cs typeface="+mn-lt"/>
              </a:rPr>
              <a:t>annet</a:t>
            </a:r>
            <a:r>
              <a:rPr lang="en-US" sz="1200" dirty="0">
                <a:ea typeface="+mn-lt"/>
                <a:cs typeface="+mn-lt"/>
              </a:rPr>
              <a:t>  </a:t>
            </a:r>
            <a:r>
              <a:rPr lang="en-US" sz="1200" dirty="0" err="1">
                <a:ea typeface="+mn-lt"/>
                <a:cs typeface="+mn-lt"/>
              </a:rPr>
              <a:t>treffe</a:t>
            </a:r>
            <a:r>
              <a:rPr lang="en-US" sz="1200" dirty="0">
                <a:ea typeface="+mn-lt"/>
                <a:cs typeface="+mn-lt"/>
              </a:rPr>
              <a:t> </a:t>
            </a:r>
            <a:r>
              <a:rPr lang="en-US" sz="1200" dirty="0" err="1">
                <a:ea typeface="+mn-lt"/>
                <a:cs typeface="+mn-lt"/>
              </a:rPr>
              <a:t>viktige</a:t>
            </a:r>
            <a:r>
              <a:rPr lang="en-US" sz="1200" dirty="0">
                <a:ea typeface="+mn-lt"/>
                <a:cs typeface="+mn-lt"/>
              </a:rPr>
              <a:t> </a:t>
            </a:r>
            <a:r>
              <a:rPr lang="en-US" sz="1200" dirty="0" err="1">
                <a:ea typeface="+mn-lt"/>
                <a:cs typeface="+mn-lt"/>
              </a:rPr>
              <a:t>funksjonsområder</a:t>
            </a:r>
            <a:r>
              <a:rPr lang="en-US" sz="1200" dirty="0">
                <a:ea typeface="+mn-lt"/>
                <a:cs typeface="+mn-lt"/>
              </a:rPr>
              <a:t> for </a:t>
            </a:r>
            <a:r>
              <a:rPr lang="en-US" sz="1200" dirty="0" err="1">
                <a:ea typeface="+mn-lt"/>
                <a:cs typeface="+mn-lt"/>
              </a:rPr>
              <a:t>reindriften</a:t>
            </a:r>
            <a:r>
              <a:rPr lang="en-US" sz="1200" dirty="0">
                <a:ea typeface="+mn-lt"/>
                <a:cs typeface="+mn-lt"/>
              </a:rPr>
              <a:t> og </a:t>
            </a:r>
            <a:r>
              <a:rPr lang="en-US" sz="1200" dirty="0" err="1">
                <a:ea typeface="+mn-lt"/>
                <a:cs typeface="+mn-lt"/>
              </a:rPr>
              <a:t>myrområder</a:t>
            </a:r>
            <a:r>
              <a:rPr lang="en-US" sz="1200" dirty="0">
                <a:ea typeface="+mn-lt"/>
                <a:cs typeface="+mn-lt"/>
              </a:rPr>
              <a:t>.</a:t>
            </a:r>
          </a:p>
          <a:p>
            <a:endParaRPr lang="en-US" sz="1200" dirty="0">
              <a:ea typeface="Verdana"/>
            </a:endParaRPr>
          </a:p>
          <a:p>
            <a:endParaRPr lang="en-US" sz="1200" dirty="0">
              <a:ea typeface="Verdana"/>
            </a:endParaRPr>
          </a:p>
          <a:p>
            <a:endParaRPr lang="en-US" sz="1200" dirty="0">
              <a:ea typeface="Verdana"/>
            </a:endParaRPr>
          </a:p>
        </p:txBody>
      </p:sp>
      <p:sp>
        <p:nvSpPr>
          <p:cNvPr id="3" name="TekstSylinder 2">
            <a:extLst>
              <a:ext uri="{FF2B5EF4-FFF2-40B4-BE49-F238E27FC236}">
                <a16:creationId xmlns:a16="http://schemas.microsoft.com/office/drawing/2014/main" id="{E1CD68A6-45D0-B52A-132E-E6DBB30CA645}"/>
              </a:ext>
            </a:extLst>
          </p:cNvPr>
          <p:cNvSpPr txBox="1"/>
          <p:nvPr/>
        </p:nvSpPr>
        <p:spPr>
          <a:xfrm>
            <a:off x="10006012" y="5136357"/>
            <a:ext cx="2009775" cy="1477328"/>
          </a:xfrm>
          <a:prstGeom prst="rect">
            <a:avLst/>
          </a:prstGeom>
          <a:noFill/>
        </p:spPr>
        <p:txBody>
          <a:bodyPr wrap="square" rtlCol="0">
            <a:spAutoFit/>
          </a:bodyPr>
          <a:lstStyle/>
          <a:p>
            <a:r>
              <a:rPr lang="nb-NO" sz="1000" dirty="0"/>
              <a:t>Inngrepsfri natur er områder som ligger 1 km eller mer fra tyngre naturinngrep som veier, jernbanelinjer, vassdragsinngrep, vindkraftanlegg og større kraftlinjer. Nyeste kartlegging er fra 2018.</a:t>
            </a:r>
          </a:p>
        </p:txBody>
      </p:sp>
    </p:spTree>
    <p:extLst>
      <p:ext uri="{BB962C8B-B14F-4D97-AF65-F5344CB8AC3E}">
        <p14:creationId xmlns:p14="http://schemas.microsoft.com/office/powerpoint/2010/main" val="308298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2FCD0A1-33D1-A4E2-625F-EBF863AEC155}"/>
              </a:ext>
            </a:extLst>
          </p:cNvPr>
          <p:cNvSpPr>
            <a:spLocks noGrp="1"/>
          </p:cNvSpPr>
          <p:nvPr>
            <p:ph type="title"/>
          </p:nvPr>
        </p:nvSpPr>
        <p:spPr>
          <a:xfrm>
            <a:off x="753693" y="326129"/>
            <a:ext cx="9601200" cy="1107996"/>
          </a:xfrm>
        </p:spPr>
        <p:txBody>
          <a:bodyPr anchor="ctr">
            <a:normAutofit/>
          </a:bodyPr>
          <a:lstStyle/>
          <a:p>
            <a:r>
              <a:rPr lang="nb-NO"/>
              <a:t>Prosess ny regional planstrategi</a:t>
            </a:r>
          </a:p>
        </p:txBody>
      </p:sp>
      <p:graphicFrame>
        <p:nvGraphicFramePr>
          <p:cNvPr id="5" name="Plassholder for innhold 1">
            <a:extLst>
              <a:ext uri="{FF2B5EF4-FFF2-40B4-BE49-F238E27FC236}">
                <a16:creationId xmlns:a16="http://schemas.microsoft.com/office/drawing/2014/main" id="{BB70BE9E-BBA0-CED2-48B7-6F3065BC069C}"/>
              </a:ext>
            </a:extLst>
          </p:cNvPr>
          <p:cNvGraphicFramePr>
            <a:graphicFrameLocks noGrp="1"/>
          </p:cNvGraphicFramePr>
          <p:nvPr>
            <p:ph idx="1"/>
          </p:nvPr>
        </p:nvGraphicFramePr>
        <p:xfrm>
          <a:off x="753693" y="2115183"/>
          <a:ext cx="10685848" cy="3953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Sylinder 1">
            <a:extLst>
              <a:ext uri="{FF2B5EF4-FFF2-40B4-BE49-F238E27FC236}">
                <a16:creationId xmlns:a16="http://schemas.microsoft.com/office/drawing/2014/main" id="{11ECBBA6-5E81-6A75-598A-19A00ED43CEA}"/>
              </a:ext>
            </a:extLst>
          </p:cNvPr>
          <p:cNvSpPr txBox="1"/>
          <p:nvPr/>
        </p:nvSpPr>
        <p:spPr>
          <a:xfrm>
            <a:off x="470848" y="2599899"/>
            <a:ext cx="11313994" cy="614149"/>
          </a:xfrm>
          <a:prstGeom prst="rect">
            <a:avLst/>
          </a:prstGeom>
          <a:noFill/>
          <a:ln w="28575">
            <a:solidFill>
              <a:srgbClr val="FF0000"/>
            </a:solidFill>
          </a:ln>
        </p:spPr>
        <p:txBody>
          <a:bodyPr wrap="square" rtlCol="0">
            <a:spAutoFit/>
          </a:bodyPr>
          <a:lstStyle/>
          <a:p>
            <a:endParaRPr lang="nb-NO" dirty="0"/>
          </a:p>
        </p:txBody>
      </p:sp>
    </p:spTree>
    <p:extLst>
      <p:ext uri="{BB962C8B-B14F-4D97-AF65-F5344CB8AC3E}">
        <p14:creationId xmlns:p14="http://schemas.microsoft.com/office/powerpoint/2010/main" val="58058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ACFC1CF-0D34-8705-D547-16B18431F571}"/>
              </a:ext>
            </a:extLst>
          </p:cNvPr>
          <p:cNvSpPr txBox="1"/>
          <p:nvPr/>
        </p:nvSpPr>
        <p:spPr>
          <a:xfrm>
            <a:off x="367608" y="1584406"/>
            <a:ext cx="5988804" cy="4616648"/>
          </a:xfrm>
          <a:prstGeom prst="rect">
            <a:avLst/>
          </a:prstGeom>
          <a:noFill/>
        </p:spPr>
        <p:txBody>
          <a:bodyPr wrap="square" rtlCol="0">
            <a:spAutoFit/>
          </a:bodyPr>
          <a:lstStyle/>
          <a:p>
            <a:r>
              <a:rPr lang="nb-NO" sz="1400" dirty="0"/>
              <a:t>Trøndelag sine naturområder står for et stort opptak av CO</a:t>
            </a:r>
            <a:r>
              <a:rPr lang="nb-NO" sz="1400" baseline="-25000" dirty="0"/>
              <a:t>2</a:t>
            </a:r>
            <a:r>
              <a:rPr lang="nb-NO" sz="1400" dirty="0"/>
              <a:t>. Opptaket er størst fra skog, men opptaket var høyere i 2010 enn i 2015. Det er to arealbrukskategorier som slipper ut CO</a:t>
            </a:r>
            <a:r>
              <a:rPr lang="nb-NO" sz="1400" baseline="-25000" dirty="0"/>
              <a:t>2</a:t>
            </a:r>
            <a:r>
              <a:rPr lang="nb-NO" sz="1400" dirty="0"/>
              <a:t>, der «dyrket mark» har størst utslipp, deretter «utbygd areal».</a:t>
            </a:r>
          </a:p>
          <a:p>
            <a:endParaRPr lang="nb-NO" sz="1400" dirty="0"/>
          </a:p>
          <a:p>
            <a:r>
              <a:rPr lang="nb-NO" sz="1400" dirty="0"/>
              <a:t>Årlige utslipp fra arealbruksendringer i Norge er på om lag 2 millioner tonn CO</a:t>
            </a:r>
            <a:r>
              <a:rPr lang="nb-NO" sz="1400" baseline="-25000" dirty="0"/>
              <a:t>2</a:t>
            </a:r>
            <a:r>
              <a:rPr lang="nb-NO" sz="1400" dirty="0"/>
              <a:t>-ekvivalenter som tilsvarer fire prosent av de totale norske utslippene, slik de rapporteres til FNs klimakonvensjon.</a:t>
            </a:r>
          </a:p>
          <a:p>
            <a:endParaRPr lang="nb-NO" sz="1400" dirty="0"/>
          </a:p>
          <a:p>
            <a:r>
              <a:rPr lang="nb-NO" sz="1400" dirty="0"/>
              <a:t>Det aller meste av dette skyldes at grønne arealer bygges ned. Fra 1990 til 2019 ble det bygget ned om lag 50 kvadratkilometer i Norge per år. 75 prosent av dette var skog. Nedbygging av produktiv skog og myr gir størst utslipp per arealenhet.</a:t>
            </a:r>
          </a:p>
          <a:p>
            <a:endParaRPr lang="nb-NO" sz="1400" dirty="0"/>
          </a:p>
          <a:p>
            <a:r>
              <a:rPr lang="nb-NO" sz="1400" dirty="0"/>
              <a:t>I tillegg til de direkte utslippene som følge av arealbruksendringen, fører nedbygging til redusert mulighet for framtidig karbonbinding på arealene og framtid produksjon av fornybare ressurser. </a:t>
            </a:r>
          </a:p>
          <a:p>
            <a:endParaRPr lang="nb-NO" sz="1400" dirty="0"/>
          </a:p>
        </p:txBody>
      </p:sp>
      <p:pic>
        <p:nvPicPr>
          <p:cNvPr id="3" name="Bilde 2">
            <a:extLst>
              <a:ext uri="{FF2B5EF4-FFF2-40B4-BE49-F238E27FC236}">
                <a16:creationId xmlns:a16="http://schemas.microsoft.com/office/drawing/2014/main" id="{239BBA4E-16EA-77DF-D40E-34ABDCE649EE}"/>
              </a:ext>
            </a:extLst>
          </p:cNvPr>
          <p:cNvPicPr>
            <a:picLocks noChangeAspect="1"/>
          </p:cNvPicPr>
          <p:nvPr/>
        </p:nvPicPr>
        <p:blipFill>
          <a:blip r:embed="rId3"/>
          <a:stretch>
            <a:fillRect/>
          </a:stretch>
        </p:blipFill>
        <p:spPr>
          <a:xfrm>
            <a:off x="6835806" y="1140845"/>
            <a:ext cx="5356194" cy="5717155"/>
          </a:xfrm>
          <a:prstGeom prst="rect">
            <a:avLst/>
          </a:prstGeom>
        </p:spPr>
      </p:pic>
      <p:sp>
        <p:nvSpPr>
          <p:cNvPr id="4" name="TekstSylinder 3">
            <a:extLst>
              <a:ext uri="{FF2B5EF4-FFF2-40B4-BE49-F238E27FC236}">
                <a16:creationId xmlns:a16="http://schemas.microsoft.com/office/drawing/2014/main" id="{940EC041-C17A-D357-0759-C26902B74313}"/>
              </a:ext>
            </a:extLst>
          </p:cNvPr>
          <p:cNvSpPr txBox="1"/>
          <p:nvPr/>
        </p:nvSpPr>
        <p:spPr>
          <a:xfrm>
            <a:off x="435006" y="364479"/>
            <a:ext cx="5526199" cy="1200329"/>
          </a:xfrm>
          <a:prstGeom prst="rect">
            <a:avLst/>
          </a:prstGeom>
          <a:noFill/>
        </p:spPr>
        <p:txBody>
          <a:bodyPr wrap="square" rtlCol="0">
            <a:spAutoFit/>
          </a:bodyPr>
          <a:lstStyle/>
          <a:p>
            <a:r>
              <a:rPr lang="nb-NO" sz="2400">
                <a:solidFill>
                  <a:schemeClr val="accent2"/>
                </a:solidFill>
              </a:rPr>
              <a:t>Trøndersk skog binder karbon, nedbygging av natur frigjør karbon </a:t>
            </a:r>
          </a:p>
        </p:txBody>
      </p:sp>
    </p:spTree>
    <p:extLst>
      <p:ext uri="{BB962C8B-B14F-4D97-AF65-F5344CB8AC3E}">
        <p14:creationId xmlns:p14="http://schemas.microsoft.com/office/powerpoint/2010/main" val="2902291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C7E2358-B838-92CE-FD39-A7A283FBAE4F}"/>
              </a:ext>
            </a:extLst>
          </p:cNvPr>
          <p:cNvPicPr>
            <a:picLocks noChangeAspect="1"/>
          </p:cNvPicPr>
          <p:nvPr/>
        </p:nvPicPr>
        <p:blipFill>
          <a:blip r:embed="rId3"/>
          <a:stretch>
            <a:fillRect/>
          </a:stretch>
        </p:blipFill>
        <p:spPr>
          <a:xfrm>
            <a:off x="196239" y="100147"/>
            <a:ext cx="11919561" cy="6798794"/>
          </a:xfrm>
          <a:prstGeom prst="rect">
            <a:avLst/>
          </a:prstGeom>
        </p:spPr>
      </p:pic>
      <p:pic>
        <p:nvPicPr>
          <p:cNvPr id="3" name="Bilde 2">
            <a:extLst>
              <a:ext uri="{FF2B5EF4-FFF2-40B4-BE49-F238E27FC236}">
                <a16:creationId xmlns:a16="http://schemas.microsoft.com/office/drawing/2014/main" id="{F2A5C527-D0FD-8CDA-48A9-498557B4349D}"/>
              </a:ext>
            </a:extLst>
          </p:cNvPr>
          <p:cNvPicPr>
            <a:picLocks noChangeAspect="1"/>
          </p:cNvPicPr>
          <p:nvPr/>
        </p:nvPicPr>
        <p:blipFill>
          <a:blip r:embed="rId3"/>
          <a:stretch>
            <a:fillRect/>
          </a:stretch>
        </p:blipFill>
        <p:spPr>
          <a:xfrm>
            <a:off x="196239" y="59206"/>
            <a:ext cx="11919561" cy="6798794"/>
          </a:xfrm>
          <a:prstGeom prst="rect">
            <a:avLst/>
          </a:prstGeom>
        </p:spPr>
      </p:pic>
      <p:sp>
        <p:nvSpPr>
          <p:cNvPr id="4" name="TekstSylinder 3">
            <a:extLst>
              <a:ext uri="{FF2B5EF4-FFF2-40B4-BE49-F238E27FC236}">
                <a16:creationId xmlns:a16="http://schemas.microsoft.com/office/drawing/2014/main" id="{DF0D7219-C2E9-0A68-B46C-1708DC3DEBA8}"/>
              </a:ext>
            </a:extLst>
          </p:cNvPr>
          <p:cNvSpPr txBox="1"/>
          <p:nvPr/>
        </p:nvSpPr>
        <p:spPr>
          <a:xfrm>
            <a:off x="76200" y="946150"/>
            <a:ext cx="3352800" cy="5816977"/>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r>
              <a:rPr lang="nb-NO">
                <a:solidFill>
                  <a:schemeClr val="tx1"/>
                </a:solidFill>
              </a:rPr>
              <a:t>Hvorfor er arealregnskap et nyttig verktøy?</a:t>
            </a:r>
          </a:p>
          <a:p>
            <a:endParaRPr lang="nb-NO" sz="1200">
              <a:solidFill>
                <a:schemeClr val="tx1"/>
              </a:solidFill>
            </a:endParaRPr>
          </a:p>
          <a:p>
            <a:r>
              <a:rPr lang="nb-NO" sz="1200">
                <a:solidFill>
                  <a:schemeClr val="tx1"/>
                </a:solidFill>
              </a:rPr>
              <a:t>Det jobbes med et </a:t>
            </a:r>
            <a:r>
              <a:rPr lang="nb-NO" sz="1200">
                <a:solidFill>
                  <a:schemeClr val="tx1"/>
                </a:solidFill>
                <a:hlinkClick r:id="rId4"/>
              </a:rPr>
              <a:t>arealregnskap for Trøndelag og kommunene i fylket</a:t>
            </a:r>
            <a:r>
              <a:rPr lang="nb-NO" sz="1200">
                <a:solidFill>
                  <a:schemeClr val="tx1"/>
                </a:solidFill>
              </a:rPr>
              <a:t>.</a:t>
            </a:r>
          </a:p>
          <a:p>
            <a:endParaRPr lang="nb-NO" sz="1200">
              <a:solidFill>
                <a:schemeClr val="tx1"/>
              </a:solidFill>
            </a:endParaRPr>
          </a:p>
          <a:p>
            <a:pPr algn="l"/>
            <a:r>
              <a:rPr lang="nb-NO" sz="1200" b="0" i="0">
                <a:solidFill>
                  <a:schemeClr val="tx1"/>
                </a:solidFill>
                <a:effectLst/>
                <a:latin typeface="Open Sans"/>
                <a:ea typeface="Open Sans"/>
                <a:cs typeface="Open Sans"/>
              </a:rPr>
              <a:t>Et arealregnskap kan gi oversikt over planlagte endringer i </a:t>
            </a:r>
            <a:r>
              <a:rPr lang="nb-NO" sz="1200">
                <a:solidFill>
                  <a:schemeClr val="tx1"/>
                </a:solidFill>
                <a:latin typeface="Open Sans"/>
                <a:ea typeface="Open Sans"/>
                <a:cs typeface="Open Sans"/>
              </a:rPr>
              <a:t>arealbruken</a:t>
            </a:r>
            <a:r>
              <a:rPr lang="nb-NO" sz="1200" b="0" i="0">
                <a:solidFill>
                  <a:schemeClr val="tx1"/>
                </a:solidFill>
                <a:effectLst/>
                <a:latin typeface="Open Sans"/>
                <a:ea typeface="Open Sans"/>
                <a:cs typeface="Open Sans"/>
              </a:rPr>
              <a:t>, og det kan vise hvilket utbyggingspotensial som ligger inne i eksisterende planer.</a:t>
            </a:r>
          </a:p>
          <a:p>
            <a:pPr algn="l"/>
            <a:endParaRPr lang="nb-NO" sz="1200" b="0" i="0">
              <a:solidFill>
                <a:schemeClr val="tx1"/>
              </a:solidFill>
              <a:effectLst/>
              <a:latin typeface="Open Sans" panose="020B0606030504020204" pitchFamily="34" charset="0"/>
            </a:endParaRPr>
          </a:p>
          <a:p>
            <a:r>
              <a:rPr lang="nb-NO" sz="1200" b="0" i="0">
                <a:solidFill>
                  <a:schemeClr val="tx1"/>
                </a:solidFill>
                <a:effectLst/>
                <a:latin typeface="Open Sans"/>
                <a:ea typeface="Open Sans"/>
                <a:cs typeface="Open Sans"/>
              </a:rPr>
              <a:t>Arealregnskapet kan også brukes til å framheve kvalitetene på arealene som vurderes eller foreslås omdisponert til utbyggingsformål, og bidra til økt bevissthet om konsekvensene av arealendringer. Man kan kartlegge og føre arealregnskap over for eksempel karbonrike myrområder, skog</a:t>
            </a:r>
            <a:r>
              <a:rPr lang="nb-NO" sz="1200">
                <a:solidFill>
                  <a:schemeClr val="tx1"/>
                </a:solidFill>
                <a:latin typeface="Open Sans"/>
                <a:ea typeface="Open Sans"/>
                <a:cs typeface="Open Sans"/>
              </a:rPr>
              <a:t> og </a:t>
            </a:r>
            <a:r>
              <a:rPr lang="nb-NO" sz="1200" b="0" i="0">
                <a:solidFill>
                  <a:schemeClr val="tx1"/>
                </a:solidFill>
                <a:effectLst/>
                <a:latin typeface="Open Sans"/>
                <a:ea typeface="Open Sans"/>
                <a:cs typeface="Open Sans"/>
              </a:rPr>
              <a:t>jordbruksarealer</a:t>
            </a:r>
            <a:r>
              <a:rPr lang="nb-NO" sz="1200">
                <a:solidFill>
                  <a:schemeClr val="tx1"/>
                </a:solidFill>
                <a:latin typeface="Open Sans"/>
                <a:ea typeface="Open Sans"/>
                <a:cs typeface="Open Sans"/>
              </a:rPr>
              <a:t> og beregne klimavirkning av planforslag</a:t>
            </a:r>
            <a:r>
              <a:rPr lang="nb-NO" sz="1200" b="0" i="0">
                <a:solidFill>
                  <a:schemeClr val="tx1"/>
                </a:solidFill>
                <a:effectLst/>
                <a:latin typeface="Open Sans"/>
                <a:ea typeface="Open Sans"/>
                <a:cs typeface="Open Sans"/>
              </a:rPr>
              <a:t>. Dette gir et bedre kunnskapsgrunnlag for å gjøre alternativvurderinger for omdisponering for å unngå tap og nedbygging av særlig verdifulle arealer.</a:t>
            </a:r>
          </a:p>
          <a:p>
            <a:endParaRPr lang="nb-NO" sz="1200">
              <a:solidFill>
                <a:schemeClr val="tx1"/>
              </a:solidFill>
              <a:latin typeface="Open Sans"/>
              <a:ea typeface="+mn-lt"/>
              <a:cs typeface="+mn-lt"/>
            </a:endParaRPr>
          </a:p>
          <a:p>
            <a:r>
              <a:rPr lang="nb-NO" sz="1200">
                <a:solidFill>
                  <a:schemeClr val="tx1"/>
                </a:solidFill>
                <a:latin typeface="Open Sans"/>
                <a:ea typeface="+mn-lt"/>
                <a:cs typeface="+mn-lt"/>
              </a:rPr>
              <a:t>Naturregnskap skal utvikles og vil kunne si mer detaljert om arealenes naturkvaliteter. </a:t>
            </a:r>
            <a:endParaRPr lang="nb-NO"/>
          </a:p>
          <a:p>
            <a:endParaRPr lang="nb-NO"/>
          </a:p>
          <a:p>
            <a:endParaRPr lang="nb-NO"/>
          </a:p>
        </p:txBody>
      </p:sp>
      <p:sp>
        <p:nvSpPr>
          <p:cNvPr id="2" name="TekstSylinder 1">
            <a:extLst>
              <a:ext uri="{FF2B5EF4-FFF2-40B4-BE49-F238E27FC236}">
                <a16:creationId xmlns:a16="http://schemas.microsoft.com/office/drawing/2014/main" id="{4E47D629-E708-7F56-BCB5-27E094E6797D}"/>
              </a:ext>
            </a:extLst>
          </p:cNvPr>
          <p:cNvSpPr txBox="1"/>
          <p:nvPr/>
        </p:nvSpPr>
        <p:spPr>
          <a:xfrm>
            <a:off x="10365476" y="504966"/>
            <a:ext cx="2729552" cy="307777"/>
          </a:xfrm>
          <a:prstGeom prst="rect">
            <a:avLst/>
          </a:prstGeom>
          <a:noFill/>
        </p:spPr>
        <p:txBody>
          <a:bodyPr wrap="square" rtlCol="0">
            <a:spAutoFit/>
          </a:bodyPr>
          <a:lstStyle/>
          <a:p>
            <a:r>
              <a:rPr lang="nb-NO" sz="1400"/>
              <a:t>*Alle tall i dekar</a:t>
            </a:r>
          </a:p>
        </p:txBody>
      </p:sp>
      <p:sp>
        <p:nvSpPr>
          <p:cNvPr id="5" name="TekstSylinder 4">
            <a:extLst>
              <a:ext uri="{FF2B5EF4-FFF2-40B4-BE49-F238E27FC236}">
                <a16:creationId xmlns:a16="http://schemas.microsoft.com/office/drawing/2014/main" id="{780AB3E0-CD69-957E-8701-95948BA24E81}"/>
              </a:ext>
            </a:extLst>
          </p:cNvPr>
          <p:cNvSpPr txBox="1"/>
          <p:nvPr/>
        </p:nvSpPr>
        <p:spPr>
          <a:xfrm>
            <a:off x="4847229" y="1726441"/>
            <a:ext cx="2729552" cy="261610"/>
          </a:xfrm>
          <a:prstGeom prst="rect">
            <a:avLst/>
          </a:prstGeom>
          <a:noFill/>
        </p:spPr>
        <p:txBody>
          <a:bodyPr wrap="square" rtlCol="0">
            <a:spAutoFit/>
          </a:bodyPr>
          <a:lstStyle/>
          <a:p>
            <a:r>
              <a:rPr lang="nb-NO" sz="1100"/>
              <a:t>*</a:t>
            </a:r>
          </a:p>
        </p:txBody>
      </p:sp>
      <p:sp>
        <p:nvSpPr>
          <p:cNvPr id="8" name="TekstSylinder 7">
            <a:extLst>
              <a:ext uri="{FF2B5EF4-FFF2-40B4-BE49-F238E27FC236}">
                <a16:creationId xmlns:a16="http://schemas.microsoft.com/office/drawing/2014/main" id="{2C3B8516-68BC-BEB4-4654-801BE0DC3825}"/>
              </a:ext>
            </a:extLst>
          </p:cNvPr>
          <p:cNvSpPr txBox="1"/>
          <p:nvPr/>
        </p:nvSpPr>
        <p:spPr>
          <a:xfrm rot="20643391">
            <a:off x="1999398" y="201214"/>
            <a:ext cx="1815152" cy="369332"/>
          </a:xfrm>
          <a:prstGeom prst="rect">
            <a:avLst/>
          </a:prstGeom>
          <a:noFill/>
        </p:spPr>
        <p:txBody>
          <a:bodyPr wrap="square" rtlCol="0">
            <a:spAutoFit/>
          </a:bodyPr>
          <a:lstStyle/>
          <a:p>
            <a:r>
              <a:rPr lang="nb-NO">
                <a:solidFill>
                  <a:srgbClr val="FF0000"/>
                </a:solidFill>
              </a:rPr>
              <a:t>Under arbeid</a:t>
            </a:r>
          </a:p>
        </p:txBody>
      </p:sp>
    </p:spTree>
    <p:extLst>
      <p:ext uri="{BB962C8B-B14F-4D97-AF65-F5344CB8AC3E}">
        <p14:creationId xmlns:p14="http://schemas.microsoft.com/office/powerpoint/2010/main" val="2656612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449AB742-2E21-1F71-C964-DE8B5F1A0055}"/>
              </a:ext>
            </a:extLst>
          </p:cNvPr>
          <p:cNvSpPr txBox="1"/>
          <p:nvPr/>
        </p:nvSpPr>
        <p:spPr>
          <a:xfrm>
            <a:off x="9840036" y="170597"/>
            <a:ext cx="2351964" cy="1276066"/>
          </a:xfrm>
          <a:prstGeom prst="rect">
            <a:avLst/>
          </a:prstGeom>
          <a:solidFill>
            <a:schemeClr val="bg1"/>
          </a:solidFill>
          <a:ln>
            <a:noFill/>
          </a:ln>
        </p:spPr>
        <p:txBody>
          <a:bodyPr wrap="square" rtlCol="0">
            <a:spAutoFit/>
          </a:bodyPr>
          <a:lstStyle/>
          <a:p>
            <a:endParaRPr lang="nb-NO"/>
          </a:p>
        </p:txBody>
      </p:sp>
      <p:pic>
        <p:nvPicPr>
          <p:cNvPr id="3" name="Bilde 2">
            <a:extLst>
              <a:ext uri="{FF2B5EF4-FFF2-40B4-BE49-F238E27FC236}">
                <a16:creationId xmlns:a16="http://schemas.microsoft.com/office/drawing/2014/main" id="{362794D9-2D2E-634B-E3AD-E443F3440B06}"/>
              </a:ext>
            </a:extLst>
          </p:cNvPr>
          <p:cNvPicPr>
            <a:picLocks noChangeAspect="1"/>
          </p:cNvPicPr>
          <p:nvPr/>
        </p:nvPicPr>
        <p:blipFill>
          <a:blip r:embed="rId2"/>
          <a:stretch>
            <a:fillRect/>
          </a:stretch>
        </p:blipFill>
        <p:spPr>
          <a:xfrm>
            <a:off x="285387" y="873182"/>
            <a:ext cx="11621225" cy="5868811"/>
          </a:xfrm>
          <a:prstGeom prst="rect">
            <a:avLst/>
          </a:prstGeom>
        </p:spPr>
      </p:pic>
      <p:sp>
        <p:nvSpPr>
          <p:cNvPr id="5" name="TekstSylinder 4">
            <a:extLst>
              <a:ext uri="{FF2B5EF4-FFF2-40B4-BE49-F238E27FC236}">
                <a16:creationId xmlns:a16="http://schemas.microsoft.com/office/drawing/2014/main" id="{FDAAAD6B-EDC5-D75A-B762-0D2AE65C370C}"/>
              </a:ext>
            </a:extLst>
          </p:cNvPr>
          <p:cNvSpPr txBox="1"/>
          <p:nvPr/>
        </p:nvSpPr>
        <p:spPr>
          <a:xfrm>
            <a:off x="853712" y="337224"/>
            <a:ext cx="4676775" cy="369332"/>
          </a:xfrm>
          <a:prstGeom prst="rect">
            <a:avLst/>
          </a:prstGeom>
          <a:noFill/>
        </p:spPr>
        <p:txBody>
          <a:bodyPr wrap="square" rtlCol="0">
            <a:spAutoFit/>
          </a:bodyPr>
          <a:lstStyle/>
          <a:p>
            <a:r>
              <a:rPr lang="nb-NO" dirty="0"/>
              <a:t>Eksempel/skjermdump</a:t>
            </a:r>
          </a:p>
        </p:txBody>
      </p:sp>
    </p:spTree>
    <p:extLst>
      <p:ext uri="{BB962C8B-B14F-4D97-AF65-F5344CB8AC3E}">
        <p14:creationId xmlns:p14="http://schemas.microsoft.com/office/powerpoint/2010/main" val="310706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4B1249-F25C-1543-9334-27FDAEF15008}"/>
              </a:ext>
            </a:extLst>
          </p:cNvPr>
          <p:cNvSpPr>
            <a:spLocks noGrp="1"/>
          </p:cNvSpPr>
          <p:nvPr>
            <p:ph type="title"/>
          </p:nvPr>
        </p:nvSpPr>
        <p:spPr/>
        <p:txBody>
          <a:bodyPr>
            <a:normAutofit fontScale="90000"/>
          </a:bodyPr>
          <a:lstStyle/>
          <a:p>
            <a:r>
              <a:rPr lang="nb-NO" sz="3600" b="1" dirty="0">
                <a:solidFill>
                  <a:schemeClr val="accent2"/>
                </a:solidFill>
                <a:effectLst/>
                <a:ea typeface="Times New Roman" panose="02020603050405020304" pitchFamily="18" charset="0"/>
              </a:rPr>
              <a:t>Energi vs. klima vs. natur</a:t>
            </a:r>
            <a:br>
              <a:rPr lang="nb-NO" sz="3600" b="1" dirty="0">
                <a:solidFill>
                  <a:schemeClr val="accent2"/>
                </a:solidFill>
                <a:effectLst/>
                <a:ea typeface="Times New Roman" panose="02020603050405020304" pitchFamily="18" charset="0"/>
              </a:rPr>
            </a:br>
            <a:r>
              <a:rPr lang="nb-NO" sz="3600" b="1" dirty="0">
                <a:solidFill>
                  <a:schemeClr val="accent2"/>
                </a:solidFill>
                <a:effectLst/>
                <a:ea typeface="Times New Roman" panose="02020603050405020304" pitchFamily="18" charset="0"/>
              </a:rPr>
              <a:t>– Trilemma eller er </a:t>
            </a:r>
            <a:r>
              <a:rPr lang="nb-NO" sz="3600" b="1" dirty="0" err="1">
                <a:solidFill>
                  <a:schemeClr val="accent2"/>
                </a:solidFill>
                <a:effectLst/>
                <a:ea typeface="Times New Roman" panose="02020603050405020304" pitchFamily="18" charset="0"/>
              </a:rPr>
              <a:t>win-win-win</a:t>
            </a:r>
            <a:r>
              <a:rPr lang="nb-NO" sz="3600" b="1" dirty="0">
                <a:solidFill>
                  <a:schemeClr val="accent2"/>
                </a:solidFill>
                <a:effectLst/>
                <a:ea typeface="Times New Roman" panose="02020603050405020304" pitchFamily="18" charset="0"/>
              </a:rPr>
              <a:t> mulig?</a:t>
            </a:r>
            <a:br>
              <a:rPr lang="nb-NO" dirty="0"/>
            </a:br>
            <a:endParaRPr lang="nb-NO" dirty="0"/>
          </a:p>
        </p:txBody>
      </p:sp>
      <p:sp>
        <p:nvSpPr>
          <p:cNvPr id="4" name="Plassholder for innhold 3">
            <a:extLst>
              <a:ext uri="{FF2B5EF4-FFF2-40B4-BE49-F238E27FC236}">
                <a16:creationId xmlns:a16="http://schemas.microsoft.com/office/drawing/2014/main" id="{EC3ADB25-518E-F6F8-48CD-B4FF15CE1D20}"/>
              </a:ext>
            </a:extLst>
          </p:cNvPr>
          <p:cNvSpPr>
            <a:spLocks noGrp="1"/>
          </p:cNvSpPr>
          <p:nvPr>
            <p:ph idx="4294967295"/>
          </p:nvPr>
        </p:nvSpPr>
        <p:spPr>
          <a:xfrm>
            <a:off x="971550" y="1757363"/>
            <a:ext cx="9436894" cy="4381500"/>
          </a:xfrm>
        </p:spPr>
        <p:txBody>
          <a:bodyPr vert="horz" lIns="0" tIns="0" rIns="0" bIns="0" rtlCol="0" anchor="t">
            <a:normAutofit lnSpcReduction="10000"/>
          </a:bodyPr>
          <a:lstStyle/>
          <a:p>
            <a:pPr marL="0" indent="0">
              <a:buNone/>
            </a:pPr>
            <a:r>
              <a:rPr lang="en-US" sz="1800" b="1" dirty="0">
                <a:ea typeface="Verdana"/>
              </a:rPr>
              <a:t>Er Trøndelag med </a:t>
            </a:r>
            <a:r>
              <a:rPr lang="en-US" sz="1800" b="1" dirty="0" err="1">
                <a:ea typeface="Verdana"/>
              </a:rPr>
              <a:t>på</a:t>
            </a:r>
            <a:r>
              <a:rPr lang="en-US" sz="1800" b="1" dirty="0">
                <a:ea typeface="Verdana"/>
              </a:rPr>
              <a:t> det </a:t>
            </a:r>
            <a:r>
              <a:rPr lang="en-US" sz="1800" b="1" dirty="0" err="1">
                <a:ea typeface="Verdana"/>
              </a:rPr>
              <a:t>grønne</a:t>
            </a:r>
            <a:r>
              <a:rPr lang="en-US" sz="1800" b="1" dirty="0">
                <a:ea typeface="Verdana"/>
              </a:rPr>
              <a:t> </a:t>
            </a:r>
            <a:r>
              <a:rPr lang="en-US" sz="1800" b="1" dirty="0" err="1">
                <a:ea typeface="Verdana"/>
              </a:rPr>
              <a:t>skiftet</a:t>
            </a:r>
            <a:r>
              <a:rPr lang="en-US" sz="1800" b="1" dirty="0">
                <a:ea typeface="Verdana"/>
              </a:rPr>
              <a:t>?</a:t>
            </a:r>
          </a:p>
          <a:p>
            <a:pPr marL="0" indent="0">
              <a:buNone/>
            </a:pPr>
            <a:r>
              <a:rPr lang="en-US" sz="1800" dirty="0">
                <a:ea typeface="Verdana"/>
              </a:rPr>
              <a:t>En </a:t>
            </a:r>
            <a:r>
              <a:rPr lang="en-US" sz="1800" dirty="0" err="1">
                <a:ea typeface="Verdana"/>
              </a:rPr>
              <a:t>grønn</a:t>
            </a:r>
            <a:r>
              <a:rPr lang="en-US" sz="1800" dirty="0">
                <a:ea typeface="Verdana"/>
              </a:rPr>
              <a:t> </a:t>
            </a:r>
            <a:r>
              <a:rPr lang="en-US" sz="1800" dirty="0" err="1">
                <a:ea typeface="Verdana"/>
              </a:rPr>
              <a:t>klima</a:t>
            </a:r>
            <a:r>
              <a:rPr lang="en-US" sz="1800" dirty="0">
                <a:ea typeface="Verdana"/>
              </a:rPr>
              <a:t>- og </a:t>
            </a:r>
            <a:r>
              <a:rPr lang="en-US" sz="1800" dirty="0" err="1">
                <a:ea typeface="Verdana"/>
              </a:rPr>
              <a:t>energiomstilling</a:t>
            </a:r>
            <a:r>
              <a:rPr lang="en-US" sz="1800" dirty="0">
                <a:ea typeface="Verdana"/>
              </a:rPr>
              <a:t> </a:t>
            </a:r>
            <a:r>
              <a:rPr lang="en-US" sz="1800" dirty="0" err="1">
                <a:ea typeface="Verdana"/>
              </a:rPr>
              <a:t>krever</a:t>
            </a:r>
            <a:r>
              <a:rPr lang="en-US" sz="1800" dirty="0">
                <a:ea typeface="Verdana"/>
              </a:rPr>
              <a:t> </a:t>
            </a:r>
            <a:r>
              <a:rPr lang="en-US" sz="1800" dirty="0" err="1">
                <a:ea typeface="Verdana"/>
              </a:rPr>
              <a:t>tilgang</a:t>
            </a:r>
            <a:r>
              <a:rPr lang="en-US" sz="1800" dirty="0">
                <a:ea typeface="Verdana"/>
              </a:rPr>
              <a:t> </a:t>
            </a:r>
            <a:r>
              <a:rPr lang="en-US" sz="1800" dirty="0" err="1">
                <a:ea typeface="Verdana"/>
              </a:rPr>
              <a:t>på</a:t>
            </a:r>
            <a:r>
              <a:rPr lang="en-US" sz="1800" dirty="0">
                <a:ea typeface="Verdana"/>
              </a:rPr>
              <a:t> </a:t>
            </a:r>
            <a:r>
              <a:rPr lang="en-US" sz="1800" dirty="0" err="1">
                <a:ea typeface="Verdana"/>
              </a:rPr>
              <a:t>arealer</a:t>
            </a:r>
            <a:r>
              <a:rPr lang="en-US" sz="1800" dirty="0">
                <a:ea typeface="Verdana"/>
              </a:rPr>
              <a:t>. </a:t>
            </a:r>
            <a:r>
              <a:rPr lang="en-US" sz="1800" dirty="0" err="1">
                <a:ea typeface="Verdana"/>
              </a:rPr>
              <a:t>Hvordan</a:t>
            </a:r>
            <a:r>
              <a:rPr lang="en-US" sz="1800" dirty="0">
                <a:ea typeface="Verdana"/>
              </a:rPr>
              <a:t> </a:t>
            </a:r>
            <a:r>
              <a:rPr lang="en-US" sz="1800" dirty="0" err="1">
                <a:ea typeface="Verdana"/>
              </a:rPr>
              <a:t>løser</a:t>
            </a:r>
            <a:r>
              <a:rPr lang="en-US" sz="1800" dirty="0">
                <a:ea typeface="Verdana"/>
              </a:rPr>
              <a:t> vi </a:t>
            </a:r>
            <a:r>
              <a:rPr lang="en-US" sz="1800" dirty="0" err="1">
                <a:ea typeface="Verdana"/>
              </a:rPr>
              <a:t>dilemmaer</a:t>
            </a:r>
            <a:r>
              <a:rPr lang="en-US" sz="1800" dirty="0">
                <a:ea typeface="Verdana"/>
              </a:rPr>
              <a:t> og </a:t>
            </a:r>
            <a:r>
              <a:rPr lang="en-US" sz="1800" dirty="0" err="1">
                <a:ea typeface="Verdana"/>
              </a:rPr>
              <a:t>finner</a:t>
            </a:r>
            <a:r>
              <a:rPr lang="en-US" sz="1800" dirty="0">
                <a:ea typeface="Verdana"/>
              </a:rPr>
              <a:t> </a:t>
            </a:r>
            <a:r>
              <a:rPr lang="en-US" sz="1800" dirty="0" err="1">
                <a:ea typeface="Verdana"/>
              </a:rPr>
              <a:t>mest</a:t>
            </a:r>
            <a:r>
              <a:rPr lang="en-US" sz="1800" dirty="0">
                <a:ea typeface="Verdana"/>
              </a:rPr>
              <a:t> </a:t>
            </a:r>
            <a:r>
              <a:rPr lang="en-US" sz="1800" dirty="0" err="1">
                <a:ea typeface="Verdana"/>
              </a:rPr>
              <a:t>mulig</a:t>
            </a:r>
            <a:r>
              <a:rPr lang="en-US" sz="1800" dirty="0">
                <a:ea typeface="Verdana"/>
              </a:rPr>
              <a:t> </a:t>
            </a:r>
            <a:r>
              <a:rPr lang="en-US" sz="1800" dirty="0" err="1">
                <a:ea typeface="Verdana"/>
              </a:rPr>
              <a:t>bærekraftige</a:t>
            </a:r>
            <a:r>
              <a:rPr lang="en-US" sz="1800" dirty="0">
                <a:ea typeface="Verdana"/>
              </a:rPr>
              <a:t> </a:t>
            </a:r>
            <a:r>
              <a:rPr lang="en-US" sz="1800" dirty="0" err="1">
                <a:ea typeface="Verdana"/>
              </a:rPr>
              <a:t>løsninger</a:t>
            </a:r>
            <a:r>
              <a:rPr lang="en-US" sz="1800" dirty="0">
                <a:ea typeface="Verdana"/>
              </a:rPr>
              <a:t> i </a:t>
            </a:r>
            <a:r>
              <a:rPr lang="en-US" sz="1800" dirty="0" err="1">
                <a:ea typeface="Verdana"/>
              </a:rPr>
              <a:t>kommuner</a:t>
            </a:r>
            <a:r>
              <a:rPr lang="en-US" sz="1800" dirty="0">
                <a:ea typeface="Verdana"/>
              </a:rPr>
              <a:t> og for Trøndelag </a:t>
            </a:r>
            <a:r>
              <a:rPr lang="en-US" sz="1800" dirty="0" err="1">
                <a:ea typeface="Verdana"/>
              </a:rPr>
              <a:t>som</a:t>
            </a:r>
            <a:r>
              <a:rPr lang="en-US" sz="1800" dirty="0">
                <a:ea typeface="Verdana"/>
              </a:rPr>
              <a:t> region? </a:t>
            </a:r>
          </a:p>
          <a:p>
            <a:pPr marL="0" indent="0">
              <a:buNone/>
            </a:pPr>
            <a:endParaRPr lang="en-US" sz="1800" dirty="0">
              <a:ea typeface="Verdana"/>
            </a:endParaRPr>
          </a:p>
          <a:p>
            <a:pPr marL="0" indent="0">
              <a:buNone/>
            </a:pPr>
            <a:endParaRPr lang="en-US" sz="1800" dirty="0">
              <a:ea typeface="Verdana"/>
            </a:endParaRPr>
          </a:p>
          <a:p>
            <a:pPr marL="0" indent="0">
              <a:buNone/>
            </a:pPr>
            <a:r>
              <a:rPr lang="nb-NO" sz="1800" b="1" dirty="0">
                <a:ea typeface="+mn-lt"/>
                <a:cs typeface="+mn-lt"/>
              </a:rPr>
              <a:t>Vindkraft på Fosen</a:t>
            </a:r>
          </a:p>
          <a:p>
            <a:pPr marL="0" indent="0">
              <a:buNone/>
            </a:pPr>
            <a:r>
              <a:rPr lang="nb-NO" sz="1800" dirty="0">
                <a:ea typeface="+mn-lt"/>
                <a:cs typeface="+mn-lt"/>
              </a:rPr>
              <a:t>Kraftverkene på Storheia og Roan utgjør en betydelig del av kraftproduksjonen i Trøndelag. Høyesterettsdommen fra 2021 slo fast at vindkraftverkene på Storheia og Roan er satt opp i strid med urfolksrettighetene. Avklaringer og utredninger rundt konsekvenser av dette vil fortsette framover.</a:t>
            </a:r>
          </a:p>
          <a:p>
            <a:pPr marL="0" indent="0">
              <a:buNone/>
            </a:pPr>
            <a:endParaRPr lang="nb-NO" sz="1800" dirty="0">
              <a:ea typeface="+mn-lt"/>
              <a:cs typeface="+mn-lt"/>
            </a:endParaRPr>
          </a:p>
          <a:p>
            <a:pPr marL="0" indent="0">
              <a:buNone/>
            </a:pPr>
            <a:endParaRPr lang="nb-NO" sz="1800" dirty="0">
              <a:ea typeface="+mn-lt"/>
              <a:cs typeface="+mn-lt"/>
            </a:endParaRPr>
          </a:p>
          <a:p>
            <a:pPr marL="0" indent="0">
              <a:buNone/>
            </a:pPr>
            <a:r>
              <a:rPr lang="nb-NO" sz="1800" b="1" dirty="0">
                <a:ea typeface="+mn-lt"/>
                <a:cs typeface="+mn-lt"/>
              </a:rPr>
              <a:t>Solkraft i stor skala?</a:t>
            </a:r>
          </a:p>
          <a:p>
            <a:pPr marL="0" indent="0">
              <a:buNone/>
            </a:pPr>
            <a:r>
              <a:rPr lang="nb-NO" sz="1800" dirty="0">
                <a:ea typeface="+mn-lt"/>
                <a:cs typeface="+mn-lt"/>
              </a:rPr>
              <a:t>Storskala bakkemonterte solkraftanlegg gir mulighet for grønn energi men vil kreve store arealer. I dag er kun 5 prosent av anleggene i Norge større anlegg, men dette vil ifølge NVE endre seg etter hvert som flere får konsesjon.</a:t>
            </a:r>
            <a:endParaRPr lang="nb-NO" sz="4000" dirty="0"/>
          </a:p>
          <a:p>
            <a:pPr marL="0" indent="0">
              <a:buNone/>
            </a:pPr>
            <a:endParaRPr lang="nb-NO" sz="1600" dirty="0">
              <a:ea typeface="+mn-lt"/>
              <a:cs typeface="+mn-lt"/>
            </a:endParaRPr>
          </a:p>
          <a:p>
            <a:pPr marL="0" indent="0">
              <a:buNone/>
            </a:pPr>
            <a:endParaRPr lang="nb-NO" sz="1200" dirty="0">
              <a:ea typeface="+mn-lt"/>
              <a:cs typeface="+mn-lt"/>
            </a:endParaRPr>
          </a:p>
          <a:p>
            <a:pPr marL="0" indent="0">
              <a:buNone/>
            </a:pPr>
            <a:endParaRPr lang="nb-NO" sz="1200" dirty="0">
              <a:ea typeface="Verdana"/>
            </a:endParaRPr>
          </a:p>
          <a:p>
            <a:pPr marL="0" indent="0">
              <a:buNone/>
            </a:pPr>
            <a:endParaRPr lang="nb-NO" sz="1200" dirty="0">
              <a:ea typeface="Verdana"/>
            </a:endParaRPr>
          </a:p>
          <a:p>
            <a:pPr marL="0" indent="0">
              <a:buNone/>
            </a:pPr>
            <a:endParaRPr lang="nb-NO" sz="1200" dirty="0">
              <a:ea typeface="Verdana"/>
            </a:endParaRPr>
          </a:p>
          <a:p>
            <a:pPr marL="0" indent="0">
              <a:buNone/>
            </a:pPr>
            <a:endParaRPr lang="nb-NO" sz="1200" dirty="0">
              <a:ea typeface="Verdana"/>
            </a:endParaRPr>
          </a:p>
          <a:p>
            <a:pPr marL="0" indent="0">
              <a:buNone/>
            </a:pPr>
            <a:endParaRPr lang="nb-NO" sz="1200" dirty="0">
              <a:ea typeface="Verdana"/>
            </a:endParaRPr>
          </a:p>
          <a:p>
            <a:pPr marL="0" indent="0">
              <a:buNone/>
            </a:pPr>
            <a:endParaRPr lang="nb-NO" sz="1200" dirty="0">
              <a:ea typeface="Verdana"/>
            </a:endParaRPr>
          </a:p>
          <a:p>
            <a:pPr marL="0" indent="0">
              <a:buNone/>
            </a:pPr>
            <a:endParaRPr lang="nb-NO" sz="1200" dirty="0">
              <a:ea typeface="Verdana"/>
            </a:endParaRPr>
          </a:p>
        </p:txBody>
      </p:sp>
    </p:spTree>
    <p:extLst>
      <p:ext uri="{BB962C8B-B14F-4D97-AF65-F5344CB8AC3E}">
        <p14:creationId xmlns:p14="http://schemas.microsoft.com/office/powerpoint/2010/main" val="285138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4B1249-F25C-1543-9334-27FDAEF15008}"/>
              </a:ext>
            </a:extLst>
          </p:cNvPr>
          <p:cNvSpPr>
            <a:spLocks noGrp="1"/>
          </p:cNvSpPr>
          <p:nvPr>
            <p:ph type="title"/>
          </p:nvPr>
        </p:nvSpPr>
        <p:spPr/>
        <p:txBody>
          <a:bodyPr>
            <a:normAutofit fontScale="90000"/>
          </a:bodyPr>
          <a:lstStyle/>
          <a:p>
            <a:r>
              <a:rPr lang="nb-NO" sz="3600" b="1" dirty="0">
                <a:solidFill>
                  <a:schemeClr val="accent2"/>
                </a:solidFill>
                <a:effectLst/>
                <a:latin typeface="Arial" panose="020B0604020202020204" pitchFamily="34" charset="0"/>
                <a:ea typeface="Times New Roman" panose="02020603050405020304" pitchFamily="18" charset="0"/>
              </a:rPr>
              <a:t>Energi vs. klima vs. natur?</a:t>
            </a:r>
            <a:br>
              <a:rPr lang="nb-NO" sz="3600" b="1" dirty="0">
                <a:solidFill>
                  <a:schemeClr val="accent2"/>
                </a:solidFill>
                <a:effectLst/>
                <a:latin typeface="Arial" panose="020B0604020202020204" pitchFamily="34" charset="0"/>
                <a:ea typeface="Times New Roman" panose="02020603050405020304" pitchFamily="18" charset="0"/>
              </a:rPr>
            </a:br>
            <a:r>
              <a:rPr lang="nb-NO" sz="3600" b="1" dirty="0">
                <a:solidFill>
                  <a:schemeClr val="accent2"/>
                </a:solidFill>
                <a:effectLst/>
                <a:latin typeface="Arial" panose="020B0604020202020204" pitchFamily="34" charset="0"/>
                <a:ea typeface="Times New Roman" panose="02020603050405020304" pitchFamily="18" charset="0"/>
              </a:rPr>
              <a:t>– Trilemma eller </a:t>
            </a:r>
            <a:r>
              <a:rPr lang="nb-NO" sz="3600" b="1" dirty="0" err="1">
                <a:solidFill>
                  <a:schemeClr val="accent2"/>
                </a:solidFill>
                <a:effectLst/>
                <a:latin typeface="Arial" panose="020B0604020202020204" pitchFamily="34" charset="0"/>
                <a:ea typeface="Times New Roman" panose="02020603050405020304" pitchFamily="18" charset="0"/>
              </a:rPr>
              <a:t>win-win-win</a:t>
            </a:r>
            <a:r>
              <a:rPr lang="nb-NO" sz="3600" b="1" dirty="0">
                <a:solidFill>
                  <a:schemeClr val="accent2"/>
                </a:solidFill>
                <a:effectLst/>
                <a:latin typeface="Arial" panose="020B0604020202020204" pitchFamily="34" charset="0"/>
                <a:ea typeface="Times New Roman" panose="02020603050405020304" pitchFamily="18" charset="0"/>
              </a:rPr>
              <a:t> mulig?</a:t>
            </a:r>
            <a:br>
              <a:rPr lang="nb-NO" dirty="0"/>
            </a:br>
            <a:endParaRPr lang="nb-NO" dirty="0"/>
          </a:p>
        </p:txBody>
      </p:sp>
      <p:sp>
        <p:nvSpPr>
          <p:cNvPr id="4" name="Plassholder for innhold 3">
            <a:extLst>
              <a:ext uri="{FF2B5EF4-FFF2-40B4-BE49-F238E27FC236}">
                <a16:creationId xmlns:a16="http://schemas.microsoft.com/office/drawing/2014/main" id="{EC3ADB25-518E-F6F8-48CD-B4FF15CE1D20}"/>
              </a:ext>
            </a:extLst>
          </p:cNvPr>
          <p:cNvSpPr>
            <a:spLocks noGrp="1"/>
          </p:cNvSpPr>
          <p:nvPr>
            <p:ph idx="4294967295"/>
          </p:nvPr>
        </p:nvSpPr>
        <p:spPr>
          <a:xfrm>
            <a:off x="914427" y="1750219"/>
            <a:ext cx="9279732" cy="4381500"/>
          </a:xfrm>
        </p:spPr>
        <p:txBody>
          <a:bodyPr vert="horz" lIns="0" tIns="0" rIns="0" bIns="0" rtlCol="0" anchor="t">
            <a:normAutofit/>
          </a:bodyPr>
          <a:lstStyle/>
          <a:p>
            <a:pPr marL="0" indent="0">
              <a:buNone/>
            </a:pPr>
            <a:r>
              <a:rPr lang="nb-NO" sz="1800" b="1" dirty="0">
                <a:ea typeface="+mn-lt"/>
                <a:cs typeface="+mn-lt"/>
              </a:rPr>
              <a:t>Det grønne skiftet trenger mineraler</a:t>
            </a:r>
          </a:p>
          <a:p>
            <a:pPr marL="0" indent="0">
              <a:buNone/>
            </a:pPr>
            <a:r>
              <a:rPr lang="nb-NO" sz="1800" dirty="0">
                <a:ea typeface="+mn-lt"/>
                <a:cs typeface="+mn-lt"/>
              </a:rPr>
              <a:t>Trøndelag har kjente malmdistrikter som det er økende interesse for, mye pga. at forekomstene også har potensial for flere bi-metaller som er kritiske for gjennomføring av det grønne skiftet. Dette kan gi nye arbeidsplasser. Samtidig er det usikkerhet knyttet til konsekvenser for reindrift og vannkvalitet.</a:t>
            </a:r>
          </a:p>
          <a:p>
            <a:pPr marL="0" indent="0">
              <a:buNone/>
            </a:pPr>
            <a:endParaRPr lang="nb-NO" sz="1800" dirty="0">
              <a:ea typeface="+mn-lt"/>
              <a:cs typeface="+mn-lt"/>
            </a:endParaRPr>
          </a:p>
          <a:p>
            <a:pPr marL="0" indent="0">
              <a:buNone/>
            </a:pPr>
            <a:endParaRPr lang="nb-NO" sz="1800" dirty="0">
              <a:ea typeface="+mn-lt"/>
              <a:cs typeface="+mn-lt"/>
            </a:endParaRPr>
          </a:p>
          <a:p>
            <a:pPr marL="0" indent="0">
              <a:buNone/>
            </a:pPr>
            <a:r>
              <a:rPr lang="nb-NO" sz="1800" b="1" dirty="0"/>
              <a:t>Bruk og vern av sjøarealene</a:t>
            </a:r>
          </a:p>
          <a:p>
            <a:pPr marL="0" indent="0">
              <a:buNone/>
            </a:pPr>
            <a:r>
              <a:rPr lang="nb-NO" sz="1800" dirty="0"/>
              <a:t>Trøndelag har store sjøområder og gir mulighet for ny virksomhet og nye næringer som f.eks. havvindanlegg og sjøbaserte mineralforekomster. Økt aktivitet forsterker behovet for kunnskapsbaserte avveininger mellom bruk og vern i sjøområdene.</a:t>
            </a:r>
            <a:endParaRPr lang="nb-NO" sz="1800" dirty="0">
              <a:ea typeface="Verdana"/>
            </a:endParaRPr>
          </a:p>
          <a:p>
            <a:pPr marL="0" indent="0">
              <a:buNone/>
            </a:pPr>
            <a:endParaRPr lang="nb-NO" sz="1200" dirty="0">
              <a:ea typeface="Verdana"/>
            </a:endParaRPr>
          </a:p>
        </p:txBody>
      </p:sp>
    </p:spTree>
    <p:extLst>
      <p:ext uri="{BB962C8B-B14F-4D97-AF65-F5344CB8AC3E}">
        <p14:creationId xmlns:p14="http://schemas.microsoft.com/office/powerpoint/2010/main" val="1749980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20A6D0-2B07-02FC-4D74-196C93CF1C52}"/>
              </a:ext>
            </a:extLst>
          </p:cNvPr>
          <p:cNvSpPr>
            <a:spLocks noGrp="1"/>
          </p:cNvSpPr>
          <p:nvPr>
            <p:ph type="title"/>
          </p:nvPr>
        </p:nvSpPr>
        <p:spPr/>
        <p:txBody>
          <a:bodyPr/>
          <a:lstStyle/>
          <a:p>
            <a:endParaRPr lang="nb-NO" dirty="0"/>
          </a:p>
        </p:txBody>
      </p:sp>
      <p:pic>
        <p:nvPicPr>
          <p:cNvPr id="4" name="Bilde 3">
            <a:extLst>
              <a:ext uri="{FF2B5EF4-FFF2-40B4-BE49-F238E27FC236}">
                <a16:creationId xmlns:a16="http://schemas.microsoft.com/office/drawing/2014/main" id="{3F6A4BF9-D3FD-D881-72EB-558A6486E9A7}"/>
              </a:ext>
            </a:extLst>
          </p:cNvPr>
          <p:cNvPicPr>
            <a:picLocks noChangeAspect="1"/>
          </p:cNvPicPr>
          <p:nvPr/>
        </p:nvPicPr>
        <p:blipFill>
          <a:blip r:embed="rId2"/>
          <a:stretch>
            <a:fillRect/>
          </a:stretch>
        </p:blipFill>
        <p:spPr>
          <a:xfrm>
            <a:off x="558376" y="682416"/>
            <a:ext cx="10879931" cy="5493168"/>
          </a:xfrm>
          <a:prstGeom prst="rect">
            <a:avLst/>
          </a:prstGeom>
        </p:spPr>
      </p:pic>
      <p:sp>
        <p:nvSpPr>
          <p:cNvPr id="5" name="TekstSylinder 4">
            <a:extLst>
              <a:ext uri="{FF2B5EF4-FFF2-40B4-BE49-F238E27FC236}">
                <a16:creationId xmlns:a16="http://schemas.microsoft.com/office/drawing/2014/main" id="{19B73B2B-F7D4-1B40-9F9E-34BFB5680B2D}"/>
              </a:ext>
            </a:extLst>
          </p:cNvPr>
          <p:cNvSpPr txBox="1"/>
          <p:nvPr/>
        </p:nvSpPr>
        <p:spPr>
          <a:xfrm>
            <a:off x="964405" y="6246959"/>
            <a:ext cx="10487026" cy="369332"/>
          </a:xfrm>
          <a:prstGeom prst="rect">
            <a:avLst/>
          </a:prstGeom>
          <a:noFill/>
        </p:spPr>
        <p:txBody>
          <a:bodyPr wrap="square" rtlCol="0">
            <a:spAutoFit/>
          </a:bodyPr>
          <a:lstStyle/>
          <a:p>
            <a:r>
              <a:rPr lang="nb-NO" dirty="0"/>
              <a:t>Meld deg på vårt nye </a:t>
            </a:r>
            <a:r>
              <a:rPr lang="nb-NO" dirty="0">
                <a:hlinkClick r:id="rId3"/>
              </a:rPr>
              <a:t>nyhetsbrev</a:t>
            </a:r>
            <a:r>
              <a:rPr lang="nb-NO" dirty="0"/>
              <a:t>. </a:t>
            </a:r>
          </a:p>
        </p:txBody>
      </p:sp>
      <p:sp>
        <p:nvSpPr>
          <p:cNvPr id="6" name="TekstSylinder 5">
            <a:extLst>
              <a:ext uri="{FF2B5EF4-FFF2-40B4-BE49-F238E27FC236}">
                <a16:creationId xmlns:a16="http://schemas.microsoft.com/office/drawing/2014/main" id="{7B762B60-6F26-C23F-366D-2663FF48878F}"/>
              </a:ext>
            </a:extLst>
          </p:cNvPr>
          <p:cNvSpPr txBox="1"/>
          <p:nvPr/>
        </p:nvSpPr>
        <p:spPr>
          <a:xfrm>
            <a:off x="3414712" y="146358"/>
            <a:ext cx="3050381" cy="461665"/>
          </a:xfrm>
          <a:prstGeom prst="rect">
            <a:avLst/>
          </a:prstGeom>
          <a:noFill/>
        </p:spPr>
        <p:txBody>
          <a:bodyPr wrap="square" rtlCol="0">
            <a:spAutoFit/>
          </a:bodyPr>
          <a:lstStyle/>
          <a:p>
            <a:r>
              <a:rPr lang="nb-NO" sz="2400" dirty="0"/>
              <a:t>Trondelagitall.no</a:t>
            </a:r>
          </a:p>
        </p:txBody>
      </p:sp>
    </p:spTree>
    <p:extLst>
      <p:ext uri="{BB962C8B-B14F-4D97-AF65-F5344CB8AC3E}">
        <p14:creationId xmlns:p14="http://schemas.microsoft.com/office/powerpoint/2010/main" val="47457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639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6EF7C-133E-DA37-64E7-01CD28E828FB}"/>
              </a:ext>
            </a:extLst>
          </p:cNvPr>
          <p:cNvSpPr>
            <a:spLocks noGrp="1"/>
          </p:cNvSpPr>
          <p:nvPr>
            <p:ph type="title"/>
          </p:nvPr>
        </p:nvSpPr>
        <p:spPr/>
        <p:txBody>
          <a:bodyPr/>
          <a:lstStyle/>
          <a:p>
            <a:r>
              <a:rPr lang="nb-NO"/>
              <a:t>Samlet oversikt kunnskapsgrunnlag</a:t>
            </a:r>
          </a:p>
        </p:txBody>
      </p:sp>
      <p:sp>
        <p:nvSpPr>
          <p:cNvPr id="4" name="Plassholder for innhold 3">
            <a:extLst>
              <a:ext uri="{FF2B5EF4-FFF2-40B4-BE49-F238E27FC236}">
                <a16:creationId xmlns:a16="http://schemas.microsoft.com/office/drawing/2014/main" id="{3B782693-5F23-062F-D281-DF44EF1349A0}"/>
              </a:ext>
            </a:extLst>
          </p:cNvPr>
          <p:cNvSpPr>
            <a:spLocks noGrp="1"/>
          </p:cNvSpPr>
          <p:nvPr>
            <p:ph idx="13"/>
          </p:nvPr>
        </p:nvSpPr>
        <p:spPr/>
        <p:txBody>
          <a:bodyPr>
            <a:normAutofit fontScale="92500"/>
          </a:bodyPr>
          <a:lstStyle/>
          <a:p>
            <a:r>
              <a:rPr lang="nb-NO"/>
              <a:t>Demografi</a:t>
            </a:r>
          </a:p>
          <a:p>
            <a:r>
              <a:rPr lang="nb-NO"/>
              <a:t>Folkehelse </a:t>
            </a:r>
          </a:p>
          <a:p>
            <a:r>
              <a:rPr lang="nb-NO"/>
              <a:t>Verdiskaping og kompetanse</a:t>
            </a:r>
          </a:p>
          <a:p>
            <a:r>
              <a:rPr lang="nb-NO"/>
              <a:t>Klima, natur og areal</a:t>
            </a:r>
          </a:p>
          <a:p>
            <a:r>
              <a:rPr lang="nb-NO"/>
              <a:t>Energi (løypemelding)</a:t>
            </a:r>
          </a:p>
          <a:p>
            <a:r>
              <a:rPr lang="nb-NO"/>
              <a:t>Økonomiske rammebetingelser</a:t>
            </a:r>
          </a:p>
          <a:p>
            <a:r>
              <a:rPr lang="nb-NO"/>
              <a:t>Samferdsel og infrastruktur</a:t>
            </a:r>
          </a:p>
          <a:p>
            <a:r>
              <a:rPr lang="nb-NO"/>
              <a:t>Samfunnssikkerhet </a:t>
            </a:r>
          </a:p>
          <a:p>
            <a:endParaRPr lang="nb-NO"/>
          </a:p>
        </p:txBody>
      </p:sp>
      <p:pic>
        <p:nvPicPr>
          <p:cNvPr id="5" name="Plassholder for innhold 4">
            <a:extLst>
              <a:ext uri="{FF2B5EF4-FFF2-40B4-BE49-F238E27FC236}">
                <a16:creationId xmlns:a16="http://schemas.microsoft.com/office/drawing/2014/main" id="{FD1CDBFB-573D-9F8A-A428-EAD7AFF4AADB}"/>
              </a:ext>
            </a:extLst>
          </p:cNvPr>
          <p:cNvPicPr>
            <a:picLocks noGrp="1" noChangeAspect="1"/>
          </p:cNvPicPr>
          <p:nvPr>
            <p:ph idx="1"/>
          </p:nvPr>
        </p:nvPicPr>
        <p:blipFill rotWithShape="1">
          <a:blip r:embed="rId3"/>
          <a:srcRect t="2189" r="50497"/>
          <a:stretch/>
        </p:blipFill>
        <p:spPr>
          <a:xfrm>
            <a:off x="6254750" y="2651164"/>
            <a:ext cx="5184775" cy="2881234"/>
          </a:xfrm>
          <a:prstGeom prst="rect">
            <a:avLst/>
          </a:prstGeom>
        </p:spPr>
      </p:pic>
    </p:spTree>
    <p:extLst>
      <p:ext uri="{BB962C8B-B14F-4D97-AF65-F5344CB8AC3E}">
        <p14:creationId xmlns:p14="http://schemas.microsoft.com/office/powerpoint/2010/main" val="313334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8D0BB04-917F-5773-A48B-EF71DCC3F7FD}"/>
              </a:ext>
            </a:extLst>
          </p:cNvPr>
          <p:cNvSpPr>
            <a:spLocks noGrp="1"/>
          </p:cNvSpPr>
          <p:nvPr>
            <p:ph idx="1"/>
          </p:nvPr>
        </p:nvSpPr>
        <p:spPr/>
        <p:txBody>
          <a:bodyPr>
            <a:normAutofit fontScale="92500" lnSpcReduction="10000"/>
          </a:bodyPr>
          <a:lstStyle/>
          <a:p>
            <a:r>
              <a:rPr lang="nb-NO" dirty="0"/>
              <a:t>Utarbeide et samlet utfordrings- og mulighetsbilde for Trøndelag</a:t>
            </a:r>
          </a:p>
          <a:p>
            <a:pPr lvl="1"/>
            <a:r>
              <a:rPr lang="nb-NO" dirty="0"/>
              <a:t>Beskrive hovedutfordringer</a:t>
            </a:r>
          </a:p>
          <a:p>
            <a:pPr lvl="1"/>
            <a:r>
              <a:rPr lang="nb-NO" dirty="0"/>
              <a:t>Beskrive muligheter og forslag til satsingsområder</a:t>
            </a:r>
          </a:p>
          <a:p>
            <a:pPr marL="0" indent="0">
              <a:buNone/>
            </a:pPr>
            <a:r>
              <a:rPr lang="nb-NO" dirty="0"/>
              <a:t>	Til HU og FU november 2023</a:t>
            </a:r>
          </a:p>
          <a:p>
            <a:pPr marL="324000" lvl="1" indent="0">
              <a:buNone/>
            </a:pPr>
            <a:endParaRPr lang="nb-NO" dirty="0"/>
          </a:p>
          <a:p>
            <a:r>
              <a:rPr lang="nb-NO" dirty="0"/>
              <a:t>Evaluere eksisterende planer og vurdere planbehov</a:t>
            </a:r>
          </a:p>
          <a:p>
            <a:pPr lvl="1"/>
            <a:r>
              <a:rPr lang="nb-NO" dirty="0"/>
              <a:t>Er planene vi har dekkende? </a:t>
            </a:r>
          </a:p>
          <a:p>
            <a:pPr lvl="1"/>
            <a:r>
              <a:rPr lang="nb-NO" dirty="0"/>
              <a:t>Hva skal rulleres ila perioden? </a:t>
            </a:r>
          </a:p>
          <a:p>
            <a:pPr lvl="1"/>
            <a:r>
              <a:rPr lang="nb-NO" dirty="0"/>
              <a:t>Behov for nye planer? </a:t>
            </a:r>
          </a:p>
          <a:p>
            <a:r>
              <a:rPr lang="nb-NO" dirty="0"/>
              <a:t>Utarbeide forslag til ny planstrategi</a:t>
            </a:r>
          </a:p>
          <a:p>
            <a:pPr marL="0" indent="0">
              <a:buNone/>
            </a:pPr>
            <a:r>
              <a:rPr lang="nb-NO" dirty="0"/>
              <a:t>	Til fylkesting februar 2024 – beslutter å sende på høring</a:t>
            </a:r>
          </a:p>
        </p:txBody>
      </p:sp>
      <p:sp>
        <p:nvSpPr>
          <p:cNvPr id="3" name="Tittel 2">
            <a:extLst>
              <a:ext uri="{FF2B5EF4-FFF2-40B4-BE49-F238E27FC236}">
                <a16:creationId xmlns:a16="http://schemas.microsoft.com/office/drawing/2014/main" id="{A6706914-5E2E-D319-A601-79C36B4F391F}"/>
              </a:ext>
            </a:extLst>
          </p:cNvPr>
          <p:cNvSpPr>
            <a:spLocks noGrp="1"/>
          </p:cNvSpPr>
          <p:nvPr>
            <p:ph type="title"/>
          </p:nvPr>
        </p:nvSpPr>
        <p:spPr/>
        <p:txBody>
          <a:bodyPr>
            <a:normAutofit/>
          </a:bodyPr>
          <a:lstStyle/>
          <a:p>
            <a:r>
              <a:rPr lang="nb-NO" dirty="0"/>
              <a:t>Hovedaktiviteter høsten og vinteren 2023/24</a:t>
            </a:r>
          </a:p>
        </p:txBody>
      </p:sp>
      <p:sp>
        <p:nvSpPr>
          <p:cNvPr id="5" name="Pil: høyre 4">
            <a:extLst>
              <a:ext uri="{FF2B5EF4-FFF2-40B4-BE49-F238E27FC236}">
                <a16:creationId xmlns:a16="http://schemas.microsoft.com/office/drawing/2014/main" id="{98910478-0C29-55C8-4F2F-343698DBFC3C}"/>
              </a:ext>
            </a:extLst>
          </p:cNvPr>
          <p:cNvSpPr/>
          <p:nvPr/>
        </p:nvSpPr>
        <p:spPr>
          <a:xfrm>
            <a:off x="752459" y="5710684"/>
            <a:ext cx="691649" cy="35760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6" name="Pil: høyre 5">
            <a:extLst>
              <a:ext uri="{FF2B5EF4-FFF2-40B4-BE49-F238E27FC236}">
                <a16:creationId xmlns:a16="http://schemas.microsoft.com/office/drawing/2014/main" id="{BEB69C2F-2FD7-81C3-0A7C-1F31D86F0A6A}"/>
              </a:ext>
            </a:extLst>
          </p:cNvPr>
          <p:cNvSpPr/>
          <p:nvPr/>
        </p:nvSpPr>
        <p:spPr>
          <a:xfrm>
            <a:off x="918458" y="3429000"/>
            <a:ext cx="691649" cy="35760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300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CAFB2-6E0D-49A8-99F0-04FF78C5A870}"/>
              </a:ext>
            </a:extLst>
          </p:cNvPr>
          <p:cNvSpPr>
            <a:spLocks noGrp="1"/>
          </p:cNvSpPr>
          <p:nvPr>
            <p:ph type="ctrTitle"/>
          </p:nvPr>
        </p:nvSpPr>
        <p:spPr/>
        <p:txBody>
          <a:bodyPr/>
          <a:lstStyle/>
          <a:p>
            <a:r>
              <a:rPr lang="nb-NO"/>
              <a:t>Oppsummert utfordringsbilde</a:t>
            </a:r>
          </a:p>
        </p:txBody>
      </p:sp>
      <p:sp>
        <p:nvSpPr>
          <p:cNvPr id="3" name="Undertittel 2">
            <a:extLst>
              <a:ext uri="{FF2B5EF4-FFF2-40B4-BE49-F238E27FC236}">
                <a16:creationId xmlns:a16="http://schemas.microsoft.com/office/drawing/2014/main" id="{C66E8297-8E85-4F43-B346-0DEF68D0D91B}"/>
              </a:ext>
            </a:extLst>
          </p:cNvPr>
          <p:cNvSpPr>
            <a:spLocks noGrp="1"/>
          </p:cNvSpPr>
          <p:nvPr>
            <p:ph type="subTitle" idx="1"/>
          </p:nvPr>
        </p:nvSpPr>
        <p:spPr>
          <a:xfrm>
            <a:off x="417250" y="3657742"/>
            <a:ext cx="10363200" cy="2276328"/>
          </a:xfrm>
        </p:spPr>
        <p:txBody>
          <a:bodyPr>
            <a:normAutofit fontScale="85000" lnSpcReduction="10000"/>
          </a:bodyPr>
          <a:lstStyle/>
          <a:p>
            <a:r>
              <a:rPr lang="nb-NO" sz="2800"/>
              <a:t>Regional planstrategi 2024-2027</a:t>
            </a:r>
          </a:p>
          <a:p>
            <a:endParaRPr lang="nb-NO" sz="2400"/>
          </a:p>
          <a:p>
            <a:endParaRPr lang="nb-NO" sz="2400"/>
          </a:p>
          <a:p>
            <a:r>
              <a:rPr lang="nb-NO" sz="7100"/>
              <a:t>Utkast per 29.sept. 2023</a:t>
            </a:r>
          </a:p>
        </p:txBody>
      </p:sp>
    </p:spTree>
    <p:extLst>
      <p:ext uri="{BB962C8B-B14F-4D97-AF65-F5344CB8AC3E}">
        <p14:creationId xmlns:p14="http://schemas.microsoft.com/office/powerpoint/2010/main" val="84260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E871FCF-5441-490E-9E87-9500237FE266}"/>
              </a:ext>
            </a:extLst>
          </p:cNvPr>
          <p:cNvSpPr>
            <a:spLocks noGrp="1"/>
          </p:cNvSpPr>
          <p:nvPr>
            <p:ph type="title"/>
          </p:nvPr>
        </p:nvSpPr>
        <p:spPr>
          <a:xfrm>
            <a:off x="835580" y="-50294"/>
            <a:ext cx="9601200" cy="1107996"/>
          </a:xfrm>
        </p:spPr>
        <p:txBody>
          <a:bodyPr/>
          <a:lstStyle/>
          <a:p>
            <a:r>
              <a:rPr lang="nb-NO" dirty="0"/>
              <a:t>Tema</a:t>
            </a:r>
          </a:p>
        </p:txBody>
      </p:sp>
      <p:sp>
        <p:nvSpPr>
          <p:cNvPr id="5" name="TekstSylinder 4">
            <a:extLst>
              <a:ext uri="{FF2B5EF4-FFF2-40B4-BE49-F238E27FC236}">
                <a16:creationId xmlns:a16="http://schemas.microsoft.com/office/drawing/2014/main" id="{EA45CE35-C607-EF01-A3DD-66F385DE39A0}"/>
              </a:ext>
            </a:extLst>
          </p:cNvPr>
          <p:cNvSpPr txBox="1"/>
          <p:nvPr/>
        </p:nvSpPr>
        <p:spPr>
          <a:xfrm>
            <a:off x="919943" y="1057702"/>
            <a:ext cx="10965977" cy="6053324"/>
          </a:xfrm>
          <a:prstGeom prst="rect">
            <a:avLst/>
          </a:prstGeom>
          <a:noFill/>
        </p:spPr>
        <p:txBody>
          <a:bodyPr wrap="square" rtlCol="0">
            <a:spAutoFit/>
          </a:bodyPr>
          <a:lstStyle/>
          <a:p>
            <a:pPr marL="342900" indent="-342900">
              <a:spcAft>
                <a:spcPts val="1200"/>
              </a:spcAft>
              <a:buFont typeface="+mj-lt"/>
              <a:buAutoNum type="arabicPeriod"/>
            </a:pPr>
            <a:r>
              <a:rPr lang="nb-NO" dirty="0">
                <a:solidFill>
                  <a:schemeClr val="bg1">
                    <a:lumMod val="50000"/>
                  </a:schemeClr>
                </a:solidFill>
              </a:rPr>
              <a:t>Trøndelag, Norge og verden i en usikker tid - Globale trender påvirker også Trøndelag</a:t>
            </a:r>
          </a:p>
          <a:p>
            <a:pPr marL="342900" indent="-342900">
              <a:spcAft>
                <a:spcPts val="1200"/>
              </a:spcAft>
              <a:buFont typeface="+mj-lt"/>
              <a:buAutoNum type="arabicPeriod"/>
            </a:pPr>
            <a:r>
              <a:rPr lang="nb-NO" dirty="0">
                <a:solidFill>
                  <a:schemeClr val="bg1">
                    <a:lumMod val="50000"/>
                  </a:schemeClr>
                </a:solidFill>
              </a:rPr>
              <a:t>Det er ikke nok trøndere til å dekke behovet</a:t>
            </a:r>
          </a:p>
          <a:p>
            <a:pPr marL="342900" indent="-342900">
              <a:spcAft>
                <a:spcPts val="1200"/>
              </a:spcAft>
              <a:buFont typeface="+mj-lt"/>
              <a:buAutoNum type="arabicPeriod"/>
            </a:pPr>
            <a:r>
              <a:rPr lang="nb-NO" dirty="0">
                <a:solidFill>
                  <a:schemeClr val="bg1">
                    <a:lumMod val="50000"/>
                  </a:schemeClr>
                </a:solidFill>
              </a:rPr>
              <a:t>Balansert utvikling</a:t>
            </a:r>
          </a:p>
          <a:p>
            <a:pPr marL="342900" indent="-342900">
              <a:spcAft>
                <a:spcPts val="1200"/>
              </a:spcAft>
              <a:buFont typeface="+mj-lt"/>
              <a:buAutoNum type="arabicPeriod"/>
            </a:pPr>
            <a:r>
              <a:rPr lang="nb-NO" dirty="0">
                <a:solidFill>
                  <a:schemeClr val="bg1">
                    <a:lumMod val="50000"/>
                  </a:schemeClr>
                </a:solidFill>
              </a:rPr>
              <a:t>Framtidas kompetanse</a:t>
            </a:r>
          </a:p>
          <a:p>
            <a:pPr marL="342900" indent="-342900">
              <a:spcAft>
                <a:spcPts val="1200"/>
              </a:spcAft>
              <a:buFont typeface="+mj-lt"/>
              <a:buAutoNum type="arabicPeriod"/>
            </a:pPr>
            <a:r>
              <a:rPr lang="nb-NO" dirty="0">
                <a:solidFill>
                  <a:schemeClr val="bg1">
                    <a:lumMod val="50000"/>
                  </a:schemeClr>
                </a:solidFill>
              </a:rPr>
              <a:t>Trygt, grønt og effektivt fra A til B </a:t>
            </a:r>
          </a:p>
          <a:p>
            <a:pPr marL="342900" indent="-342900">
              <a:spcAft>
                <a:spcPts val="1200"/>
              </a:spcAft>
              <a:buFont typeface="+mj-lt"/>
              <a:buAutoNum type="arabicPeriod"/>
            </a:pPr>
            <a:r>
              <a:rPr lang="nb-NO" dirty="0">
                <a:solidFill>
                  <a:schemeClr val="bg1">
                    <a:lumMod val="50000"/>
                  </a:schemeClr>
                </a:solidFill>
              </a:rPr>
              <a:t>6609 km fylkesveg - Knappe ressurser og krevende dilemmaer </a:t>
            </a:r>
          </a:p>
          <a:p>
            <a:pPr marL="342900" indent="-342900">
              <a:spcAft>
                <a:spcPts val="1200"/>
              </a:spcAft>
              <a:buFont typeface="+mj-lt"/>
              <a:buAutoNum type="arabicPeriod"/>
            </a:pPr>
            <a:r>
              <a:rPr lang="nb-NO" dirty="0">
                <a:solidFill>
                  <a:schemeClr val="bg1">
                    <a:lumMod val="50000"/>
                  </a:schemeClr>
                </a:solidFill>
              </a:rPr>
              <a:t>Hvordan står det til med helsa, egentlig - unge Kari og gamle Ola trønder?</a:t>
            </a:r>
          </a:p>
          <a:p>
            <a:pPr marL="342900" indent="-342900">
              <a:spcAft>
                <a:spcPts val="1200"/>
              </a:spcAft>
              <a:buFont typeface="+mj-lt"/>
              <a:buAutoNum type="arabicPeriod"/>
            </a:pPr>
            <a:r>
              <a:rPr lang="nb-NO" dirty="0">
                <a:solidFill>
                  <a:srgbClr val="FF0000"/>
                </a:solidFill>
              </a:rPr>
              <a:t>Nok kraft til å elektrifisere Trøndelag? </a:t>
            </a:r>
          </a:p>
          <a:p>
            <a:pPr marL="342900" indent="-342900">
              <a:spcAft>
                <a:spcPts val="1200"/>
              </a:spcAft>
              <a:buFont typeface="+mj-lt"/>
              <a:buAutoNum type="arabicPeriod"/>
            </a:pPr>
            <a:r>
              <a:rPr lang="nb-NO" dirty="0">
                <a:solidFill>
                  <a:srgbClr val="FF0000"/>
                </a:solidFill>
              </a:rPr>
              <a:t>Når vi klimamålene våre?</a:t>
            </a:r>
          </a:p>
          <a:p>
            <a:pPr marL="342900" indent="-342900">
              <a:spcAft>
                <a:spcPts val="1200"/>
              </a:spcAft>
              <a:buFont typeface="+mj-lt"/>
              <a:buAutoNum type="arabicPeriod"/>
            </a:pPr>
            <a:r>
              <a:rPr lang="nb-NO" dirty="0">
                <a:solidFill>
                  <a:srgbClr val="FF0000"/>
                </a:solidFill>
              </a:rPr>
              <a:t> Kampen om arealene</a:t>
            </a:r>
          </a:p>
          <a:p>
            <a:pPr marL="342900" indent="-342900">
              <a:spcAft>
                <a:spcPts val="1200"/>
              </a:spcAft>
              <a:buFont typeface="+mj-lt"/>
              <a:buAutoNum type="arabicPeriod"/>
            </a:pPr>
            <a:r>
              <a:rPr lang="nb-NO" dirty="0">
                <a:solidFill>
                  <a:schemeClr val="bg1">
                    <a:lumMod val="50000"/>
                  </a:schemeClr>
                </a:solidFill>
              </a:rPr>
              <a:t> Velferdsstaten under press. Trange budsjett krever prioriteringer.  </a:t>
            </a:r>
          </a:p>
          <a:p>
            <a:pPr marL="342900" indent="-342900">
              <a:spcAft>
                <a:spcPts val="1200"/>
              </a:spcAft>
              <a:buFont typeface="+mj-lt"/>
              <a:buAutoNum type="arabicPeriod"/>
            </a:pPr>
            <a:r>
              <a:rPr lang="nb-NO" dirty="0">
                <a:solidFill>
                  <a:schemeClr val="bg1">
                    <a:lumMod val="50000"/>
                  </a:schemeClr>
                </a:solidFill>
                <a:ea typeface="+mn-lt"/>
                <a:cs typeface="+mn-lt"/>
              </a:rPr>
              <a:t> Trygge og inkluderende lokalsamfunn</a:t>
            </a:r>
            <a:endParaRPr lang="nb-NO" dirty="0">
              <a:solidFill>
                <a:schemeClr val="bg1">
                  <a:lumMod val="50000"/>
                </a:schemeClr>
              </a:solidFill>
            </a:endParaRPr>
          </a:p>
          <a:p>
            <a:pPr marL="342900" indent="-342900">
              <a:spcAft>
                <a:spcPts val="1200"/>
              </a:spcAft>
              <a:buFont typeface="+mj-lt"/>
              <a:buAutoNum type="arabicPeriod"/>
            </a:pPr>
            <a:r>
              <a:rPr lang="nb-NO" dirty="0">
                <a:solidFill>
                  <a:schemeClr val="bg1">
                    <a:lumMod val="50000"/>
                  </a:schemeClr>
                </a:solidFill>
              </a:rPr>
              <a:t> Scenarier for Trøndelag</a:t>
            </a:r>
          </a:p>
          <a:p>
            <a:pPr>
              <a:lnSpc>
                <a:spcPct val="150000"/>
              </a:lnSpc>
            </a:pPr>
            <a:endParaRPr lang="nb-NO" dirty="0"/>
          </a:p>
        </p:txBody>
      </p:sp>
    </p:spTree>
    <p:extLst>
      <p:ext uri="{BB962C8B-B14F-4D97-AF65-F5344CB8AC3E}">
        <p14:creationId xmlns:p14="http://schemas.microsoft.com/office/powerpoint/2010/main" val="194769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DF760BF4-76ED-D07F-52BF-60B04B2683C8}"/>
              </a:ext>
            </a:extLst>
          </p:cNvPr>
          <p:cNvPicPr>
            <a:picLocks noChangeAspect="1"/>
          </p:cNvPicPr>
          <p:nvPr/>
        </p:nvPicPr>
        <p:blipFill>
          <a:blip r:embed="rId3">
            <a:lum bright="70000" contrast="-70000"/>
          </a:blip>
          <a:stretch>
            <a:fillRect/>
          </a:stretch>
        </p:blipFill>
        <p:spPr>
          <a:xfrm>
            <a:off x="3347" y="6120400"/>
            <a:ext cx="720000" cy="720000"/>
          </a:xfrm>
          <a:prstGeom prst="rect">
            <a:avLst/>
          </a:prstGeom>
        </p:spPr>
      </p:pic>
      <p:pic>
        <p:nvPicPr>
          <p:cNvPr id="12" name="Bilde 11">
            <a:extLst>
              <a:ext uri="{FF2B5EF4-FFF2-40B4-BE49-F238E27FC236}">
                <a16:creationId xmlns:a16="http://schemas.microsoft.com/office/drawing/2014/main" id="{DC9FE9CC-221D-2963-197B-784A4299D777}"/>
              </a:ext>
            </a:extLst>
          </p:cNvPr>
          <p:cNvPicPr>
            <a:picLocks noChangeAspect="1"/>
          </p:cNvPicPr>
          <p:nvPr/>
        </p:nvPicPr>
        <p:blipFill>
          <a:blip r:embed="rId4">
            <a:lum bright="70000" contrast="-70000"/>
          </a:blip>
          <a:stretch>
            <a:fillRect/>
          </a:stretch>
        </p:blipFill>
        <p:spPr>
          <a:xfrm>
            <a:off x="719138" y="6119813"/>
            <a:ext cx="717550" cy="719138"/>
          </a:xfrm>
          <a:prstGeom prst="rect">
            <a:avLst/>
          </a:prstGeom>
        </p:spPr>
      </p:pic>
      <p:pic>
        <p:nvPicPr>
          <p:cNvPr id="14" name="Bilde 13">
            <a:extLst>
              <a:ext uri="{FF2B5EF4-FFF2-40B4-BE49-F238E27FC236}">
                <a16:creationId xmlns:a16="http://schemas.microsoft.com/office/drawing/2014/main" id="{E986D126-2E8F-C13A-F3C6-5353314793E4}"/>
              </a:ext>
            </a:extLst>
          </p:cNvPr>
          <p:cNvPicPr>
            <a:picLocks noChangeAspect="1"/>
          </p:cNvPicPr>
          <p:nvPr/>
        </p:nvPicPr>
        <p:blipFill>
          <a:blip r:embed="rId5">
            <a:lum bright="70000" contrast="-70000"/>
          </a:blip>
          <a:stretch>
            <a:fillRect/>
          </a:stretch>
        </p:blipFill>
        <p:spPr>
          <a:xfrm>
            <a:off x="1435100" y="6119813"/>
            <a:ext cx="719138" cy="719138"/>
          </a:xfrm>
          <a:prstGeom prst="rect">
            <a:avLst/>
          </a:prstGeom>
        </p:spPr>
      </p:pic>
      <p:pic>
        <p:nvPicPr>
          <p:cNvPr id="16" name="Bilde 15">
            <a:extLst>
              <a:ext uri="{FF2B5EF4-FFF2-40B4-BE49-F238E27FC236}">
                <a16:creationId xmlns:a16="http://schemas.microsoft.com/office/drawing/2014/main" id="{B8BA44C1-F9A5-C3EE-E40B-43DD4F74F6E4}"/>
              </a:ext>
            </a:extLst>
          </p:cNvPr>
          <p:cNvPicPr>
            <a:picLocks noChangeAspect="1"/>
          </p:cNvPicPr>
          <p:nvPr/>
        </p:nvPicPr>
        <p:blipFill>
          <a:blip r:embed="rId6">
            <a:lum bright="70000" contrast="-70000"/>
          </a:blip>
          <a:stretch>
            <a:fillRect/>
          </a:stretch>
        </p:blipFill>
        <p:spPr>
          <a:xfrm>
            <a:off x="2151063" y="6119813"/>
            <a:ext cx="719138" cy="719138"/>
          </a:xfrm>
          <a:prstGeom prst="rect">
            <a:avLst/>
          </a:prstGeom>
        </p:spPr>
      </p:pic>
      <p:pic>
        <p:nvPicPr>
          <p:cNvPr id="18" name="Bilde 17">
            <a:extLst>
              <a:ext uri="{FF2B5EF4-FFF2-40B4-BE49-F238E27FC236}">
                <a16:creationId xmlns:a16="http://schemas.microsoft.com/office/drawing/2014/main" id="{7FEE4A2E-2B54-C0EC-DE21-D2B0180B62CF}"/>
              </a:ext>
            </a:extLst>
          </p:cNvPr>
          <p:cNvPicPr>
            <a:picLocks noChangeAspect="1"/>
          </p:cNvPicPr>
          <p:nvPr/>
        </p:nvPicPr>
        <p:blipFill>
          <a:blip r:embed="rId7">
            <a:lum bright="70000" contrast="-70000"/>
          </a:blip>
          <a:stretch>
            <a:fillRect/>
          </a:stretch>
        </p:blipFill>
        <p:spPr>
          <a:xfrm>
            <a:off x="2868613" y="6119813"/>
            <a:ext cx="717550" cy="719138"/>
          </a:xfrm>
          <a:prstGeom prst="rect">
            <a:avLst/>
          </a:prstGeom>
        </p:spPr>
      </p:pic>
      <p:pic>
        <p:nvPicPr>
          <p:cNvPr id="20" name="Bilde 19">
            <a:extLst>
              <a:ext uri="{FF2B5EF4-FFF2-40B4-BE49-F238E27FC236}">
                <a16:creationId xmlns:a16="http://schemas.microsoft.com/office/drawing/2014/main" id="{A938EBE2-E407-79BF-5FCF-3623D959EFBD}"/>
              </a:ext>
            </a:extLst>
          </p:cNvPr>
          <p:cNvPicPr>
            <a:picLocks noChangeAspect="1"/>
          </p:cNvPicPr>
          <p:nvPr/>
        </p:nvPicPr>
        <p:blipFill>
          <a:blip r:embed="rId8">
            <a:lum bright="70000" contrast="-70000"/>
          </a:blip>
          <a:stretch>
            <a:fillRect/>
          </a:stretch>
        </p:blipFill>
        <p:spPr>
          <a:xfrm>
            <a:off x="3581646" y="6120400"/>
            <a:ext cx="720000" cy="720000"/>
          </a:xfrm>
          <a:prstGeom prst="rect">
            <a:avLst/>
          </a:prstGeom>
        </p:spPr>
      </p:pic>
      <p:pic>
        <p:nvPicPr>
          <p:cNvPr id="22" name="Bilde 21">
            <a:extLst>
              <a:ext uri="{FF2B5EF4-FFF2-40B4-BE49-F238E27FC236}">
                <a16:creationId xmlns:a16="http://schemas.microsoft.com/office/drawing/2014/main" id="{4CE038B4-E530-2DAB-8A61-36816D6D5435}"/>
              </a:ext>
            </a:extLst>
          </p:cNvPr>
          <p:cNvPicPr>
            <a:picLocks noChangeAspect="1"/>
          </p:cNvPicPr>
          <p:nvPr/>
        </p:nvPicPr>
        <p:blipFill>
          <a:blip r:embed="rId9"/>
          <a:stretch>
            <a:fillRect/>
          </a:stretch>
        </p:blipFill>
        <p:spPr>
          <a:xfrm>
            <a:off x="4298950" y="6119813"/>
            <a:ext cx="719138" cy="719138"/>
          </a:xfrm>
          <a:prstGeom prst="rect">
            <a:avLst/>
          </a:prstGeom>
        </p:spPr>
      </p:pic>
      <p:pic>
        <p:nvPicPr>
          <p:cNvPr id="24" name="Bilde 23">
            <a:extLst>
              <a:ext uri="{FF2B5EF4-FFF2-40B4-BE49-F238E27FC236}">
                <a16:creationId xmlns:a16="http://schemas.microsoft.com/office/drawing/2014/main" id="{9DDD398E-978E-DC0D-5160-B59A6804A456}"/>
              </a:ext>
            </a:extLst>
          </p:cNvPr>
          <p:cNvPicPr>
            <a:picLocks noChangeAspect="1"/>
          </p:cNvPicPr>
          <p:nvPr/>
        </p:nvPicPr>
        <p:blipFill>
          <a:blip r:embed="rId10">
            <a:lum bright="70000" contrast="-70000"/>
          </a:blip>
          <a:stretch>
            <a:fillRect/>
          </a:stretch>
        </p:blipFill>
        <p:spPr>
          <a:xfrm>
            <a:off x="5016500" y="6119813"/>
            <a:ext cx="720725" cy="719138"/>
          </a:xfrm>
          <a:prstGeom prst="rect">
            <a:avLst/>
          </a:prstGeom>
        </p:spPr>
      </p:pic>
      <p:pic>
        <p:nvPicPr>
          <p:cNvPr id="26" name="Bilde 25">
            <a:extLst>
              <a:ext uri="{FF2B5EF4-FFF2-40B4-BE49-F238E27FC236}">
                <a16:creationId xmlns:a16="http://schemas.microsoft.com/office/drawing/2014/main" id="{EB7F7543-4DAF-5CD3-8E60-4B279FC49B1E}"/>
              </a:ext>
            </a:extLst>
          </p:cNvPr>
          <p:cNvPicPr>
            <a:picLocks noChangeAspect="1"/>
          </p:cNvPicPr>
          <p:nvPr/>
        </p:nvPicPr>
        <p:blipFill>
          <a:blip r:embed="rId11"/>
          <a:stretch>
            <a:fillRect/>
          </a:stretch>
        </p:blipFill>
        <p:spPr>
          <a:xfrm>
            <a:off x="5734050" y="6119813"/>
            <a:ext cx="717550" cy="719138"/>
          </a:xfrm>
          <a:prstGeom prst="rect">
            <a:avLst/>
          </a:prstGeom>
        </p:spPr>
      </p:pic>
      <p:pic>
        <p:nvPicPr>
          <p:cNvPr id="28" name="Bilde 27">
            <a:extLst>
              <a:ext uri="{FF2B5EF4-FFF2-40B4-BE49-F238E27FC236}">
                <a16:creationId xmlns:a16="http://schemas.microsoft.com/office/drawing/2014/main" id="{3FC6573A-6F2C-058B-7C2F-25F3F225F620}"/>
              </a:ext>
            </a:extLst>
          </p:cNvPr>
          <p:cNvPicPr>
            <a:picLocks noChangeAspect="1"/>
          </p:cNvPicPr>
          <p:nvPr/>
        </p:nvPicPr>
        <p:blipFill>
          <a:blip r:embed="rId12">
            <a:lum bright="70000" contrast="-70000"/>
          </a:blip>
          <a:stretch>
            <a:fillRect/>
          </a:stretch>
        </p:blipFill>
        <p:spPr>
          <a:xfrm>
            <a:off x="6450013" y="6119813"/>
            <a:ext cx="720725" cy="719138"/>
          </a:xfrm>
          <a:prstGeom prst="rect">
            <a:avLst/>
          </a:prstGeom>
        </p:spPr>
      </p:pic>
      <p:pic>
        <p:nvPicPr>
          <p:cNvPr id="30" name="Bilde 29">
            <a:extLst>
              <a:ext uri="{FF2B5EF4-FFF2-40B4-BE49-F238E27FC236}">
                <a16:creationId xmlns:a16="http://schemas.microsoft.com/office/drawing/2014/main" id="{F8835481-2314-E75C-04A4-A213DAEF8B26}"/>
              </a:ext>
            </a:extLst>
          </p:cNvPr>
          <p:cNvPicPr>
            <a:picLocks noChangeAspect="1"/>
          </p:cNvPicPr>
          <p:nvPr/>
        </p:nvPicPr>
        <p:blipFill>
          <a:blip r:embed="rId13">
            <a:lum bright="70000" contrast="-70000"/>
          </a:blip>
          <a:stretch>
            <a:fillRect/>
          </a:stretch>
        </p:blipFill>
        <p:spPr>
          <a:xfrm>
            <a:off x="7167563" y="6119813"/>
            <a:ext cx="717550" cy="719138"/>
          </a:xfrm>
          <a:prstGeom prst="rect">
            <a:avLst/>
          </a:prstGeom>
        </p:spPr>
      </p:pic>
      <p:pic>
        <p:nvPicPr>
          <p:cNvPr id="32" name="Bilde 31">
            <a:extLst>
              <a:ext uri="{FF2B5EF4-FFF2-40B4-BE49-F238E27FC236}">
                <a16:creationId xmlns:a16="http://schemas.microsoft.com/office/drawing/2014/main" id="{168B0BC8-8D26-A87B-FBA5-E1EC74D808F0}"/>
              </a:ext>
            </a:extLst>
          </p:cNvPr>
          <p:cNvPicPr>
            <a:picLocks noChangeAspect="1"/>
          </p:cNvPicPr>
          <p:nvPr/>
        </p:nvPicPr>
        <p:blipFill>
          <a:blip r:embed="rId14"/>
          <a:stretch>
            <a:fillRect/>
          </a:stretch>
        </p:blipFill>
        <p:spPr>
          <a:xfrm>
            <a:off x="7883525" y="6119813"/>
            <a:ext cx="717550" cy="719138"/>
          </a:xfrm>
          <a:prstGeom prst="rect">
            <a:avLst/>
          </a:prstGeom>
        </p:spPr>
      </p:pic>
      <p:pic>
        <p:nvPicPr>
          <p:cNvPr id="34" name="Bilde 33">
            <a:extLst>
              <a:ext uri="{FF2B5EF4-FFF2-40B4-BE49-F238E27FC236}">
                <a16:creationId xmlns:a16="http://schemas.microsoft.com/office/drawing/2014/main" id="{0D921F5F-0C9F-D4A6-FD06-E8D70416543D}"/>
              </a:ext>
            </a:extLst>
          </p:cNvPr>
          <p:cNvPicPr>
            <a:picLocks noChangeAspect="1"/>
          </p:cNvPicPr>
          <p:nvPr/>
        </p:nvPicPr>
        <p:blipFill>
          <a:blip r:embed="rId15">
            <a:alphaModFix/>
          </a:blip>
          <a:stretch>
            <a:fillRect/>
          </a:stretch>
        </p:blipFill>
        <p:spPr>
          <a:xfrm>
            <a:off x="8597900" y="6119813"/>
            <a:ext cx="717550" cy="719138"/>
          </a:xfrm>
          <a:prstGeom prst="rect">
            <a:avLst/>
          </a:prstGeom>
        </p:spPr>
      </p:pic>
      <p:pic>
        <p:nvPicPr>
          <p:cNvPr id="36" name="Bilde 35">
            <a:extLst>
              <a:ext uri="{FF2B5EF4-FFF2-40B4-BE49-F238E27FC236}">
                <a16:creationId xmlns:a16="http://schemas.microsoft.com/office/drawing/2014/main" id="{B54BA9CC-2BEF-726E-6681-EADC1BE71D2F}"/>
              </a:ext>
            </a:extLst>
          </p:cNvPr>
          <p:cNvPicPr>
            <a:picLocks noChangeAspect="1"/>
          </p:cNvPicPr>
          <p:nvPr/>
        </p:nvPicPr>
        <p:blipFill>
          <a:blip r:embed="rId16">
            <a:lum bright="70000" contrast="-70000"/>
          </a:blip>
          <a:stretch>
            <a:fillRect/>
          </a:stretch>
        </p:blipFill>
        <p:spPr>
          <a:xfrm>
            <a:off x="9312275" y="6119813"/>
            <a:ext cx="719138" cy="719138"/>
          </a:xfrm>
          <a:prstGeom prst="rect">
            <a:avLst/>
          </a:prstGeom>
        </p:spPr>
      </p:pic>
      <p:pic>
        <p:nvPicPr>
          <p:cNvPr id="38" name="Bilde 37">
            <a:extLst>
              <a:ext uri="{FF2B5EF4-FFF2-40B4-BE49-F238E27FC236}">
                <a16:creationId xmlns:a16="http://schemas.microsoft.com/office/drawing/2014/main" id="{40D35A61-DF24-C6F6-3D46-814CDBC37CB2}"/>
              </a:ext>
            </a:extLst>
          </p:cNvPr>
          <p:cNvPicPr>
            <a:picLocks noChangeAspect="1"/>
          </p:cNvPicPr>
          <p:nvPr/>
        </p:nvPicPr>
        <p:blipFill>
          <a:blip r:embed="rId17">
            <a:lum bright="70000" contrast="-70000"/>
          </a:blip>
          <a:stretch>
            <a:fillRect/>
          </a:stretch>
        </p:blipFill>
        <p:spPr>
          <a:xfrm>
            <a:off x="10029825" y="6119813"/>
            <a:ext cx="717550" cy="719138"/>
          </a:xfrm>
          <a:prstGeom prst="rect">
            <a:avLst/>
          </a:prstGeom>
        </p:spPr>
      </p:pic>
      <p:pic>
        <p:nvPicPr>
          <p:cNvPr id="40" name="Bilde 39">
            <a:extLst>
              <a:ext uri="{FF2B5EF4-FFF2-40B4-BE49-F238E27FC236}">
                <a16:creationId xmlns:a16="http://schemas.microsoft.com/office/drawing/2014/main" id="{C8B21008-CE34-41C4-12BA-24BE2601844B}"/>
              </a:ext>
            </a:extLst>
          </p:cNvPr>
          <p:cNvPicPr>
            <a:picLocks noChangeAspect="1"/>
          </p:cNvPicPr>
          <p:nvPr/>
        </p:nvPicPr>
        <p:blipFill>
          <a:blip r:embed="rId18">
            <a:lum bright="70000" contrast="-70000"/>
          </a:blip>
          <a:stretch>
            <a:fillRect/>
          </a:stretch>
        </p:blipFill>
        <p:spPr>
          <a:xfrm>
            <a:off x="10744200" y="6119813"/>
            <a:ext cx="719138" cy="719138"/>
          </a:xfrm>
          <a:prstGeom prst="rect">
            <a:avLst/>
          </a:prstGeom>
        </p:spPr>
      </p:pic>
      <p:pic>
        <p:nvPicPr>
          <p:cNvPr id="42" name="Bilde 41">
            <a:extLst>
              <a:ext uri="{FF2B5EF4-FFF2-40B4-BE49-F238E27FC236}">
                <a16:creationId xmlns:a16="http://schemas.microsoft.com/office/drawing/2014/main" id="{1E9739FF-70CB-E70E-BC1E-B9495BC07815}"/>
              </a:ext>
            </a:extLst>
          </p:cNvPr>
          <p:cNvPicPr>
            <a:picLocks noChangeAspect="1"/>
          </p:cNvPicPr>
          <p:nvPr/>
        </p:nvPicPr>
        <p:blipFill>
          <a:blip r:embed="rId19">
            <a:lum bright="70000" contrast="-70000"/>
          </a:blip>
          <a:stretch>
            <a:fillRect/>
          </a:stretch>
        </p:blipFill>
        <p:spPr>
          <a:xfrm>
            <a:off x="11460027" y="6120400"/>
            <a:ext cx="720000" cy="720000"/>
          </a:xfrm>
          <a:prstGeom prst="rect">
            <a:avLst/>
          </a:prstGeom>
        </p:spPr>
      </p:pic>
      <p:sp>
        <p:nvSpPr>
          <p:cNvPr id="5" name="Rektangel 4">
            <a:extLst>
              <a:ext uri="{FF2B5EF4-FFF2-40B4-BE49-F238E27FC236}">
                <a16:creationId xmlns:a16="http://schemas.microsoft.com/office/drawing/2014/main" id="{1B7EFC23-4B3B-BFD6-0CAE-03BDC85C38E5}"/>
              </a:ext>
            </a:extLst>
          </p:cNvPr>
          <p:cNvSpPr/>
          <p:nvPr/>
        </p:nvSpPr>
        <p:spPr>
          <a:xfrm>
            <a:off x="467360" y="1281311"/>
            <a:ext cx="5408507" cy="4469249"/>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nb-NO" sz="1400" dirty="0">
              <a:solidFill>
                <a:schemeClr val="tx1"/>
              </a:solidFill>
            </a:endParaRPr>
          </a:p>
          <a:p>
            <a:pPr marL="285750" indent="-285750">
              <a:buFont typeface="Arial" panose="020B0604020202020204" pitchFamily="34" charset="0"/>
              <a:buChar char="•"/>
            </a:pPr>
            <a:endParaRPr lang="nb-NO" sz="1400" dirty="0">
              <a:solidFill>
                <a:schemeClr val="tx1"/>
              </a:solidFill>
            </a:endParaRPr>
          </a:p>
          <a:p>
            <a:pPr marL="285750" indent="-285750">
              <a:buFont typeface="Arial" panose="020B0604020202020204" pitchFamily="34" charset="0"/>
              <a:buChar char="•"/>
            </a:pPr>
            <a:r>
              <a:rPr lang="nb-NO" sz="1200" dirty="0">
                <a:solidFill>
                  <a:schemeClr val="tx1"/>
                </a:solidFill>
              </a:rPr>
              <a:t>Utfasing av ca. 8,6 </a:t>
            </a:r>
            <a:r>
              <a:rPr lang="nb-NO" sz="1200" dirty="0" err="1">
                <a:solidFill>
                  <a:schemeClr val="tx1"/>
                </a:solidFill>
              </a:rPr>
              <a:t>TWh</a:t>
            </a:r>
            <a:r>
              <a:rPr lang="nb-NO" sz="1200" dirty="0">
                <a:solidFill>
                  <a:schemeClr val="tx1"/>
                </a:solidFill>
              </a:rPr>
              <a:t> fossil energi i Trøndelag krever en omstilling av hele energisystemet og mer energieffektivitet. (Det ble produsert 14,3 </a:t>
            </a:r>
            <a:r>
              <a:rPr lang="nb-NO" sz="1200" dirty="0" err="1">
                <a:solidFill>
                  <a:schemeClr val="tx1"/>
                </a:solidFill>
              </a:rPr>
              <a:t>TWh</a:t>
            </a:r>
            <a:r>
              <a:rPr lang="nb-NO" sz="1200" dirty="0">
                <a:solidFill>
                  <a:schemeClr val="tx1"/>
                </a:solidFill>
              </a:rPr>
              <a:t> elektrisk kraft i Trøndelag i 2022)</a:t>
            </a:r>
          </a:p>
          <a:p>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Elektrifisering av transport, industri og grønn næringsutvikling medfører en vesentlig økning av etterspørselen etter fornybar kraft. Forbruket i Trøndelag kan øke med 4,6 - 8 </a:t>
            </a:r>
            <a:r>
              <a:rPr lang="nb-NO" sz="1200" dirty="0" err="1">
                <a:solidFill>
                  <a:schemeClr val="tx1"/>
                </a:solidFill>
              </a:rPr>
              <a:t>TWh</a:t>
            </a:r>
            <a:r>
              <a:rPr lang="nb-NO" sz="1200" dirty="0">
                <a:solidFill>
                  <a:schemeClr val="tx1"/>
                </a:solidFill>
              </a:rPr>
              <a:t> innen 2050 (mot ca. 11 – 12 </a:t>
            </a:r>
            <a:r>
              <a:rPr lang="nb-NO" sz="1200" dirty="0" err="1">
                <a:solidFill>
                  <a:schemeClr val="tx1"/>
                </a:solidFill>
              </a:rPr>
              <a:t>TWh</a:t>
            </a:r>
            <a:r>
              <a:rPr lang="nb-NO" sz="1200" dirty="0">
                <a:solidFill>
                  <a:schemeClr val="tx1"/>
                </a:solidFill>
              </a:rPr>
              <a:t> i dag)</a:t>
            </a:r>
          </a:p>
          <a:p>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Innfasing av ny kraftproduksjon i form av vind-, sol- eller vannkraftproduksjon er arealkrevende.</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Innfasing av ny vind- og solkraftproduksjon gjøre  energisystemet mer væravhengig og kraftprisvariasjonene vil øke.</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Tilgang på nettkapasitet er en utfordring for etablering av kraftkrevende industri. Noen regioner i Trøndelag har kapasitetsutfordringer allerede i dag.</a:t>
            </a:r>
          </a:p>
          <a:p>
            <a:pPr marL="285750" indent="-285750">
              <a:buFont typeface="Arial" panose="020B0604020202020204" pitchFamily="34" charset="0"/>
              <a:buChar char="•"/>
            </a:pPr>
            <a:endParaRPr lang="nb-NO" sz="1400" dirty="0">
              <a:solidFill>
                <a:schemeClr val="tx1"/>
              </a:solidFill>
            </a:endParaRPr>
          </a:p>
          <a:p>
            <a:pPr marL="285750" indent="-285750">
              <a:buFont typeface="Arial" panose="020B0604020202020204" pitchFamily="34" charset="0"/>
              <a:buChar char="•"/>
            </a:pPr>
            <a:endParaRPr lang="nb-NO" sz="1400" dirty="0">
              <a:solidFill>
                <a:schemeClr val="tx1"/>
              </a:solidFill>
            </a:endParaRPr>
          </a:p>
        </p:txBody>
      </p:sp>
      <p:sp>
        <p:nvSpPr>
          <p:cNvPr id="8" name="Rektangel 7">
            <a:extLst>
              <a:ext uri="{FF2B5EF4-FFF2-40B4-BE49-F238E27FC236}">
                <a16:creationId xmlns:a16="http://schemas.microsoft.com/office/drawing/2014/main" id="{333978F3-2972-1461-F73F-E60FBCFCFED1}"/>
              </a:ext>
            </a:extLst>
          </p:cNvPr>
          <p:cNvSpPr/>
          <p:nvPr/>
        </p:nvSpPr>
        <p:spPr>
          <a:xfrm>
            <a:off x="6536267" y="1281311"/>
            <a:ext cx="5188375" cy="4469249"/>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nb-NO" sz="1400" dirty="0">
              <a:solidFill>
                <a:schemeClr val="tx1"/>
              </a:solidFill>
            </a:endParaRPr>
          </a:p>
          <a:p>
            <a:pPr marL="285750" indent="-285750">
              <a:buFont typeface="Arial" panose="020B0604020202020204" pitchFamily="34" charset="0"/>
              <a:buChar char="•"/>
            </a:pPr>
            <a:r>
              <a:rPr lang="nb-NO" sz="1200" dirty="0">
                <a:solidFill>
                  <a:schemeClr val="tx1"/>
                </a:solidFill>
              </a:rPr>
              <a:t>Lavere kraftpriser i Trøndelag enn lengre sør i landet gjør Trøndelag attraktivt for kraftkrevende i næringer. Hvor lenge varer denne fordelen?</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Potensiale for økt produksjon ved oppgradering og utvidelse eksisterende vannkraftverk   </a:t>
            </a:r>
          </a:p>
          <a:p>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Trøndelag ligger foran resten av landet i bruk av fjernvarme. Infrastruktur og systematisk utnyttelse av overskuddsvarme har et stort potensial</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Veksten i solkraft er rask, ved å ta i bruk takflater til produksjon og bygge termisk lagringskapasitet frigjøres kapasitet i et «fullt nett»</a:t>
            </a:r>
          </a:p>
          <a:p>
            <a:pPr marL="285750" indent="-285750">
              <a:buFont typeface="Arial" panose="020B0604020202020204" pitchFamily="34" charset="0"/>
              <a:buChar char="•"/>
            </a:pPr>
            <a:endParaRPr lang="nb-NO" sz="1200" dirty="0">
              <a:solidFill>
                <a:schemeClr val="tx1"/>
              </a:solidFill>
            </a:endParaRPr>
          </a:p>
          <a:p>
            <a:pPr marL="285750" indent="-285750">
              <a:buFont typeface="Arial" panose="020B0604020202020204" pitchFamily="34" charset="0"/>
              <a:buChar char="•"/>
            </a:pPr>
            <a:r>
              <a:rPr lang="nb-NO" sz="1200" dirty="0">
                <a:solidFill>
                  <a:schemeClr val="tx1"/>
                </a:solidFill>
              </a:rPr>
              <a:t>To hydrogenknutepunkt i Midt-Norge gir gode muligheter for samlokalisering av produksjon og forbruk for overgang til nullutslippsteknologi innen sjøfarten</a:t>
            </a:r>
          </a:p>
          <a:p>
            <a:pPr marL="285750" indent="-285750">
              <a:buFont typeface="Arial" panose="020B0604020202020204" pitchFamily="34" charset="0"/>
              <a:buChar char="•"/>
            </a:pPr>
            <a:endParaRPr lang="nb-NO" sz="1400" dirty="0">
              <a:solidFill>
                <a:schemeClr val="tx1"/>
              </a:solidFill>
            </a:endParaRPr>
          </a:p>
          <a:p>
            <a:pPr marL="285750" indent="-285750">
              <a:buFont typeface="Arial" panose="020B0604020202020204" pitchFamily="34" charset="0"/>
              <a:buChar char="•"/>
            </a:pPr>
            <a:endParaRPr lang="nb-NO" dirty="0">
              <a:solidFill>
                <a:schemeClr val="tx1"/>
              </a:solidFill>
            </a:endParaRPr>
          </a:p>
        </p:txBody>
      </p:sp>
      <p:sp>
        <p:nvSpPr>
          <p:cNvPr id="10" name="TekstSylinder 9">
            <a:extLst>
              <a:ext uri="{FF2B5EF4-FFF2-40B4-BE49-F238E27FC236}">
                <a16:creationId xmlns:a16="http://schemas.microsoft.com/office/drawing/2014/main" id="{2BECFEFA-232A-B88A-A121-46D9587B3965}"/>
              </a:ext>
            </a:extLst>
          </p:cNvPr>
          <p:cNvSpPr txBox="1"/>
          <p:nvPr/>
        </p:nvSpPr>
        <p:spPr>
          <a:xfrm>
            <a:off x="1264075" y="1060873"/>
            <a:ext cx="3799840" cy="369332"/>
          </a:xfrm>
          <a:prstGeom prst="rect">
            <a:avLst/>
          </a:prstGeom>
          <a:solidFill>
            <a:schemeClr val="bg1"/>
          </a:solidFill>
        </p:spPr>
        <p:txBody>
          <a:bodyPr wrap="square" rtlCol="0">
            <a:spAutoFit/>
          </a:bodyPr>
          <a:lstStyle/>
          <a:p>
            <a:pPr algn="ctr"/>
            <a:r>
              <a:rPr lang="nb-NO"/>
              <a:t>Utfordringer</a:t>
            </a:r>
          </a:p>
        </p:txBody>
      </p:sp>
      <p:sp>
        <p:nvSpPr>
          <p:cNvPr id="11" name="TekstSylinder 10">
            <a:extLst>
              <a:ext uri="{FF2B5EF4-FFF2-40B4-BE49-F238E27FC236}">
                <a16:creationId xmlns:a16="http://schemas.microsoft.com/office/drawing/2014/main" id="{4DDB7BB8-79EB-7F17-A4A0-89246098DCF3}"/>
              </a:ext>
            </a:extLst>
          </p:cNvPr>
          <p:cNvSpPr txBox="1"/>
          <p:nvPr/>
        </p:nvSpPr>
        <p:spPr>
          <a:xfrm>
            <a:off x="7391402" y="1055370"/>
            <a:ext cx="3799840" cy="369332"/>
          </a:xfrm>
          <a:prstGeom prst="rect">
            <a:avLst/>
          </a:prstGeom>
          <a:solidFill>
            <a:schemeClr val="bg1"/>
          </a:solidFill>
        </p:spPr>
        <p:txBody>
          <a:bodyPr wrap="square" rtlCol="0">
            <a:spAutoFit/>
          </a:bodyPr>
          <a:lstStyle/>
          <a:p>
            <a:pPr algn="ctr"/>
            <a:r>
              <a:rPr lang="nb-NO"/>
              <a:t>Muligheter</a:t>
            </a:r>
          </a:p>
        </p:txBody>
      </p:sp>
      <p:sp>
        <p:nvSpPr>
          <p:cNvPr id="13" name="TekstSylinder 12">
            <a:extLst>
              <a:ext uri="{FF2B5EF4-FFF2-40B4-BE49-F238E27FC236}">
                <a16:creationId xmlns:a16="http://schemas.microsoft.com/office/drawing/2014/main" id="{3978742C-21A9-AA08-E010-F8D1469D69CE}"/>
              </a:ext>
            </a:extLst>
          </p:cNvPr>
          <p:cNvSpPr txBox="1"/>
          <p:nvPr/>
        </p:nvSpPr>
        <p:spPr>
          <a:xfrm>
            <a:off x="653499" y="198844"/>
            <a:ext cx="11257282" cy="584775"/>
          </a:xfrm>
          <a:prstGeom prst="rect">
            <a:avLst/>
          </a:prstGeom>
          <a:noFill/>
          <a:ln>
            <a:noFill/>
          </a:ln>
        </p:spPr>
        <p:txBody>
          <a:bodyPr wrap="square" rtlCol="0">
            <a:spAutoFit/>
          </a:bodyPr>
          <a:lstStyle/>
          <a:p>
            <a:pPr lvl="0" algn="ctr">
              <a:buNone/>
            </a:pPr>
            <a:r>
              <a:rPr lang="nb-NO" sz="3200" dirty="0">
                <a:solidFill>
                  <a:schemeClr val="accent2"/>
                </a:solidFill>
              </a:rPr>
              <a:t>Nok kraft til å elektrifisere Trøndelag? </a:t>
            </a:r>
          </a:p>
        </p:txBody>
      </p:sp>
    </p:spTree>
    <p:extLst>
      <p:ext uri="{BB962C8B-B14F-4D97-AF65-F5344CB8AC3E}">
        <p14:creationId xmlns:p14="http://schemas.microsoft.com/office/powerpoint/2010/main" val="278044420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204CE17-1725-F075-A23B-371D35A916C3}"/>
              </a:ext>
            </a:extLst>
          </p:cNvPr>
          <p:cNvSpPr txBox="1"/>
          <p:nvPr/>
        </p:nvSpPr>
        <p:spPr>
          <a:xfrm>
            <a:off x="252667" y="239582"/>
            <a:ext cx="11917798" cy="2462213"/>
          </a:xfrm>
          <a:prstGeom prst="rect">
            <a:avLst/>
          </a:prstGeom>
          <a:noFill/>
        </p:spPr>
        <p:txBody>
          <a:bodyPr wrap="square">
            <a:spAutoFit/>
          </a:bodyPr>
          <a:lstStyle/>
          <a:p>
            <a:r>
              <a:rPr lang="nb-NO">
                <a:solidFill>
                  <a:schemeClr val="accent2"/>
                </a:solidFill>
              </a:rPr>
              <a:t>Utbygging av vindkraft har endret kraftsituasjonen i Trøndelag fra underskudd til overskudd  </a:t>
            </a:r>
          </a:p>
          <a:p>
            <a:endParaRPr lang="nb-NO">
              <a:solidFill>
                <a:schemeClr val="accent2"/>
              </a:solidFill>
            </a:endParaRPr>
          </a:p>
          <a:p>
            <a:endParaRPr lang="nb-NO">
              <a:solidFill>
                <a:schemeClr val="accent2"/>
              </a:solidFill>
            </a:endParaRPr>
          </a:p>
          <a:p>
            <a:pPr marL="285750" indent="-285750">
              <a:buFont typeface="Arial" panose="020B0604020202020204" pitchFamily="34" charset="0"/>
              <a:buChar char="•"/>
            </a:pPr>
            <a:r>
              <a:rPr lang="nb-NO" sz="1400"/>
              <a:t>Vindkraft utgjorde 33,2 % av kraftproduksjonen i Trøndelag i 2022</a:t>
            </a:r>
          </a:p>
          <a:p>
            <a:pPr marL="285750" indent="-285750">
              <a:buFont typeface="Arial" panose="020B0604020202020204" pitchFamily="34" charset="0"/>
              <a:buChar char="•"/>
            </a:pPr>
            <a:endParaRPr lang="nb-NO" sz="1400"/>
          </a:p>
          <a:p>
            <a:pPr marL="285750" indent="-285750">
              <a:buFont typeface="Arial" panose="020B0604020202020204" pitchFamily="34" charset="0"/>
              <a:buChar char="•"/>
            </a:pPr>
            <a:r>
              <a:rPr lang="nb-NO" sz="1400"/>
              <a:t>De omstridte vindparkene på Fosen utgjør en betydelig del av økningen i kraftproduksjonen i Trøndelag. Der Høyesterett har sagt at vedtaket om tillatelse til vindkraftutbygging på Fosen var ugyldig fordi utbyggingen krenker reindriftssamers rett til utøvelse av kultur etter artikkel 27 i FNs konvensjon om sivile og politiske rettigheter. Høyesterett sa ikke hva som konkret skulle skje med vindkraftanleggene.</a:t>
            </a:r>
          </a:p>
          <a:p>
            <a:pPr marL="285750" indent="-285750">
              <a:buFont typeface="Arial" panose="020B0604020202020204" pitchFamily="34" charset="0"/>
              <a:buChar char="•"/>
            </a:pPr>
            <a:endParaRPr lang="nb-NO" sz="1600"/>
          </a:p>
        </p:txBody>
      </p:sp>
      <p:pic>
        <p:nvPicPr>
          <p:cNvPr id="8" name="Bilde 7">
            <a:extLst>
              <a:ext uri="{FF2B5EF4-FFF2-40B4-BE49-F238E27FC236}">
                <a16:creationId xmlns:a16="http://schemas.microsoft.com/office/drawing/2014/main" id="{26A506D4-FE85-9D62-81D8-EB8C35C79250}"/>
              </a:ext>
            </a:extLst>
          </p:cNvPr>
          <p:cNvPicPr>
            <a:picLocks noChangeAspect="1"/>
          </p:cNvPicPr>
          <p:nvPr/>
        </p:nvPicPr>
        <p:blipFill rotWithShape="1">
          <a:blip r:embed="rId4"/>
          <a:srcRect l="542" r="193"/>
          <a:stretch/>
        </p:blipFill>
        <p:spPr>
          <a:xfrm>
            <a:off x="4177326" y="3327588"/>
            <a:ext cx="3924300" cy="3388529"/>
          </a:xfrm>
          <a:prstGeom prst="rect">
            <a:avLst/>
          </a:prstGeom>
        </p:spPr>
      </p:pic>
      <p:pic>
        <p:nvPicPr>
          <p:cNvPr id="9" name="Bilde 8">
            <a:extLst>
              <a:ext uri="{FF2B5EF4-FFF2-40B4-BE49-F238E27FC236}">
                <a16:creationId xmlns:a16="http://schemas.microsoft.com/office/drawing/2014/main" id="{36717613-3A8C-65F3-ADAA-E4C2BE7C9903}"/>
              </a:ext>
            </a:extLst>
          </p:cNvPr>
          <p:cNvPicPr>
            <a:picLocks noChangeAspect="1"/>
          </p:cNvPicPr>
          <p:nvPr/>
        </p:nvPicPr>
        <p:blipFill>
          <a:blip r:embed="rId5"/>
          <a:stretch>
            <a:fillRect/>
          </a:stretch>
        </p:blipFill>
        <p:spPr>
          <a:xfrm>
            <a:off x="58155" y="3369920"/>
            <a:ext cx="4090376" cy="3346197"/>
          </a:xfrm>
          <a:prstGeom prst="rect">
            <a:avLst/>
          </a:prstGeom>
        </p:spPr>
      </p:pic>
      <p:pic>
        <p:nvPicPr>
          <p:cNvPr id="2" name="Bilde 1">
            <a:extLst>
              <a:ext uri="{FF2B5EF4-FFF2-40B4-BE49-F238E27FC236}">
                <a16:creationId xmlns:a16="http://schemas.microsoft.com/office/drawing/2014/main" id="{316150BD-0C07-0D49-4972-4CC2DB12B5D7}"/>
              </a:ext>
            </a:extLst>
          </p:cNvPr>
          <p:cNvPicPr>
            <a:picLocks noChangeAspect="1"/>
          </p:cNvPicPr>
          <p:nvPr/>
        </p:nvPicPr>
        <p:blipFill>
          <a:blip r:embed="rId6"/>
          <a:stretch>
            <a:fillRect/>
          </a:stretch>
        </p:blipFill>
        <p:spPr>
          <a:xfrm>
            <a:off x="8101626" y="3364711"/>
            <a:ext cx="4068839" cy="3385443"/>
          </a:xfrm>
          <a:prstGeom prst="rect">
            <a:avLst/>
          </a:prstGeom>
        </p:spPr>
      </p:pic>
      <p:sp>
        <p:nvSpPr>
          <p:cNvPr id="3" name="TekstSylinder 2">
            <a:extLst>
              <a:ext uri="{FF2B5EF4-FFF2-40B4-BE49-F238E27FC236}">
                <a16:creationId xmlns:a16="http://schemas.microsoft.com/office/drawing/2014/main" id="{798A923F-5BD6-B6CF-1E15-51BDAC455227}"/>
              </a:ext>
            </a:extLst>
          </p:cNvPr>
          <p:cNvSpPr txBox="1"/>
          <p:nvPr/>
        </p:nvSpPr>
        <p:spPr>
          <a:xfrm>
            <a:off x="402792" y="2885267"/>
            <a:ext cx="3179745" cy="523220"/>
          </a:xfrm>
          <a:prstGeom prst="rect">
            <a:avLst/>
          </a:prstGeom>
          <a:noFill/>
        </p:spPr>
        <p:txBody>
          <a:bodyPr wrap="square" rtlCol="0">
            <a:spAutoFit/>
          </a:bodyPr>
          <a:lstStyle/>
          <a:p>
            <a:pPr algn="ctr"/>
            <a:r>
              <a:rPr lang="nb-NO" sz="1400" b="1">
                <a:solidFill>
                  <a:schemeClr val="accent2"/>
                </a:solidFill>
              </a:rPr>
              <a:t>Vindkraft utgjør stor andel av kraftproduksjonen fra 2020</a:t>
            </a:r>
          </a:p>
        </p:txBody>
      </p:sp>
      <p:sp>
        <p:nvSpPr>
          <p:cNvPr id="4" name="TekstSylinder 3">
            <a:extLst>
              <a:ext uri="{FF2B5EF4-FFF2-40B4-BE49-F238E27FC236}">
                <a16:creationId xmlns:a16="http://schemas.microsoft.com/office/drawing/2014/main" id="{87507BF5-FDC5-5D95-6C04-5F47606EA51D}"/>
              </a:ext>
            </a:extLst>
          </p:cNvPr>
          <p:cNvSpPr txBox="1"/>
          <p:nvPr/>
        </p:nvSpPr>
        <p:spPr>
          <a:xfrm>
            <a:off x="4734474" y="2863976"/>
            <a:ext cx="3179745" cy="523220"/>
          </a:xfrm>
          <a:prstGeom prst="rect">
            <a:avLst/>
          </a:prstGeom>
          <a:noFill/>
        </p:spPr>
        <p:txBody>
          <a:bodyPr wrap="square" rtlCol="0">
            <a:spAutoFit/>
          </a:bodyPr>
          <a:lstStyle/>
          <a:p>
            <a:pPr algn="ctr"/>
            <a:r>
              <a:rPr lang="nb-NO" sz="1400" b="1">
                <a:solidFill>
                  <a:schemeClr val="accent2"/>
                </a:solidFill>
              </a:rPr>
              <a:t>Fra kraftunderskudd til kraftoverskudd etter 2020</a:t>
            </a:r>
          </a:p>
        </p:txBody>
      </p:sp>
      <p:sp>
        <p:nvSpPr>
          <p:cNvPr id="5" name="TekstSylinder 4">
            <a:extLst>
              <a:ext uri="{FF2B5EF4-FFF2-40B4-BE49-F238E27FC236}">
                <a16:creationId xmlns:a16="http://schemas.microsoft.com/office/drawing/2014/main" id="{72E21B0A-FCC7-74CB-6447-615449596D31}"/>
              </a:ext>
            </a:extLst>
          </p:cNvPr>
          <p:cNvSpPr txBox="1"/>
          <p:nvPr/>
        </p:nvSpPr>
        <p:spPr>
          <a:xfrm>
            <a:off x="8803313" y="2845414"/>
            <a:ext cx="3179745" cy="523220"/>
          </a:xfrm>
          <a:prstGeom prst="rect">
            <a:avLst/>
          </a:prstGeom>
          <a:noFill/>
        </p:spPr>
        <p:txBody>
          <a:bodyPr wrap="square" rtlCol="0">
            <a:spAutoFit/>
          </a:bodyPr>
          <a:lstStyle/>
          <a:p>
            <a:pPr algn="ctr"/>
            <a:r>
              <a:rPr lang="nb-NO" sz="1400" b="1">
                <a:solidFill>
                  <a:schemeClr val="accent2"/>
                </a:solidFill>
              </a:rPr>
              <a:t>Storheia og Roan de største vindparkene</a:t>
            </a:r>
          </a:p>
        </p:txBody>
      </p:sp>
    </p:spTree>
    <p:extLst>
      <p:ext uri="{BB962C8B-B14F-4D97-AF65-F5344CB8AC3E}">
        <p14:creationId xmlns:p14="http://schemas.microsoft.com/office/powerpoint/2010/main" val="199598883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kart, atlas&#10;&#10;Automatisk generert beskrivelse">
            <a:extLst>
              <a:ext uri="{FF2B5EF4-FFF2-40B4-BE49-F238E27FC236}">
                <a16:creationId xmlns:a16="http://schemas.microsoft.com/office/drawing/2014/main" id="{371DDDB9-F4F0-4684-38E4-8DED2785E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750" y="0"/>
            <a:ext cx="7080250" cy="6693253"/>
          </a:xfrm>
          <a:prstGeom prst="rect">
            <a:avLst/>
          </a:prstGeom>
        </p:spPr>
      </p:pic>
      <p:pic>
        <p:nvPicPr>
          <p:cNvPr id="5" name="Bilde 4">
            <a:extLst>
              <a:ext uri="{FF2B5EF4-FFF2-40B4-BE49-F238E27FC236}">
                <a16:creationId xmlns:a16="http://schemas.microsoft.com/office/drawing/2014/main" id="{57DAA6D9-8A61-AA31-1BAF-89DC4208F58B}"/>
              </a:ext>
            </a:extLst>
          </p:cNvPr>
          <p:cNvPicPr>
            <a:picLocks noChangeAspect="1"/>
          </p:cNvPicPr>
          <p:nvPr/>
        </p:nvPicPr>
        <p:blipFill rotWithShape="1">
          <a:blip r:embed="rId3"/>
          <a:srcRect b="2255"/>
          <a:stretch/>
        </p:blipFill>
        <p:spPr>
          <a:xfrm>
            <a:off x="137160" y="3968496"/>
            <a:ext cx="4508815" cy="2706624"/>
          </a:xfrm>
          <a:prstGeom prst="rect">
            <a:avLst/>
          </a:prstGeom>
        </p:spPr>
      </p:pic>
      <p:sp>
        <p:nvSpPr>
          <p:cNvPr id="9" name="TekstSylinder 8">
            <a:extLst>
              <a:ext uri="{FF2B5EF4-FFF2-40B4-BE49-F238E27FC236}">
                <a16:creationId xmlns:a16="http://schemas.microsoft.com/office/drawing/2014/main" id="{204FFC45-0357-33AC-C0D1-0B180D09F92E}"/>
              </a:ext>
            </a:extLst>
          </p:cNvPr>
          <p:cNvSpPr txBox="1"/>
          <p:nvPr/>
        </p:nvSpPr>
        <p:spPr>
          <a:xfrm>
            <a:off x="251425" y="182880"/>
            <a:ext cx="5034062" cy="3416320"/>
          </a:xfrm>
          <a:prstGeom prst="rect">
            <a:avLst/>
          </a:prstGeom>
          <a:noFill/>
        </p:spPr>
        <p:txBody>
          <a:bodyPr wrap="square">
            <a:spAutoFit/>
          </a:bodyPr>
          <a:lstStyle/>
          <a:p>
            <a:r>
              <a:rPr lang="nb-NO" sz="2000">
                <a:solidFill>
                  <a:schemeClr val="accent2"/>
                </a:solidFill>
              </a:rPr>
              <a:t>Over 40 % av elektrisitetsforbruket i Trøndelag er i industribedrifter</a:t>
            </a:r>
          </a:p>
          <a:p>
            <a:endParaRPr lang="nb-NO" sz="1600"/>
          </a:p>
          <a:p>
            <a:endParaRPr lang="nb-NO" sz="1600"/>
          </a:p>
          <a:p>
            <a:r>
              <a:rPr lang="nb-NO" sz="1200"/>
              <a:t>Levanger, Orkland og Heim har særlig stort elektrisitetsforbruk på grunn av industrien i disse kommunene.</a:t>
            </a:r>
          </a:p>
          <a:p>
            <a:endParaRPr lang="nb-NO" sz="1200"/>
          </a:p>
          <a:p>
            <a:r>
              <a:rPr lang="nb-NO" sz="1200"/>
              <a:t>Bykommunene har høyt totalt forbruk av elektrisitet, men lavt forbruk per innbygger.</a:t>
            </a:r>
          </a:p>
          <a:p>
            <a:endParaRPr lang="nb-NO" sz="1200"/>
          </a:p>
          <a:p>
            <a:r>
              <a:rPr lang="nb-NO" sz="1200"/>
              <a:t>Kraftforbruket i Trøndelag har økt med 15,1 % eller 1,4 </a:t>
            </a:r>
            <a:r>
              <a:rPr lang="nb-NO" sz="1200" err="1"/>
              <a:t>TWh</a:t>
            </a:r>
            <a:r>
              <a:rPr lang="nb-NO" sz="1200"/>
              <a:t> i perioden  2010-2022.</a:t>
            </a:r>
          </a:p>
          <a:p>
            <a:endParaRPr lang="nb-NO" sz="1200"/>
          </a:p>
          <a:p>
            <a:r>
              <a:rPr lang="nb-NO" sz="1200"/>
              <a:t>Høy vekst i forbruket i Tydal og Namsskogan etter etablering av datasenter.  I 2022 økte forbruket med 340 %  i Namsskogan og 210 % i Tydal.</a:t>
            </a:r>
          </a:p>
        </p:txBody>
      </p:sp>
    </p:spTree>
    <p:extLst>
      <p:ext uri="{BB962C8B-B14F-4D97-AF65-F5344CB8AC3E}">
        <p14:creationId xmlns:p14="http://schemas.microsoft.com/office/powerpoint/2010/main" val="4255395834"/>
      </p:ext>
    </p:extLst>
  </p:cSld>
  <p:clrMapOvr>
    <a:masterClrMapping/>
  </p:clrMapOvr>
</p:sld>
</file>

<file path=ppt/theme/theme1.xml><?xml version="1.0" encoding="utf-8"?>
<a:theme xmlns:a="http://schemas.openxmlformats.org/drawingml/2006/main" name="TRFK">
  <a:themeElements>
    <a:clrScheme name="TFK">
      <a:dk1>
        <a:sysClr val="windowText" lastClr="000000"/>
      </a:dk1>
      <a:lt1>
        <a:sysClr val="window" lastClr="FFFFFF"/>
      </a:lt1>
      <a:dk2>
        <a:srgbClr val="CDC9AF"/>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fk_ppt_hovedlogo (1).pptx" id="{BC19AE05-638E-49C8-8B07-F5D649000AFD}" vid="{5E7EE038-3048-41D5-AC0F-0B78C8D66D8B}"/>
    </a:ext>
  </a:extLst>
</a:theme>
</file>

<file path=ppt/theme/theme2.xml><?xml version="1.0" encoding="utf-8"?>
<a:theme xmlns:a="http://schemas.openxmlformats.org/drawingml/2006/main" name="1_TRFK">
  <a:themeElements>
    <a:clrScheme name="TFK">
      <a:dk1>
        <a:sysClr val="windowText" lastClr="000000"/>
      </a:dk1>
      <a:lt1>
        <a:sysClr val="window" lastClr="FFFFFF"/>
      </a:lt1>
      <a:dk2>
        <a:srgbClr val="FFDD00"/>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fk_ppt_hovedlogo (1).pptx" id="{BC19AE05-638E-49C8-8B07-F5D649000AFD}" vid="{5E7EE038-3048-41D5-AC0F-0B78C8D66D8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c1e125b-b772-4d2d-8af8-eec310c9bc7c" xsi:nil="true"/>
    <lcf76f155ced4ddcb4097134ff3c332f xmlns="d41bc8e9-0336-423c-af8e-d27e668bcd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410B664AEE7E34893AEF81B8E154489" ma:contentTypeVersion="15" ma:contentTypeDescription="Opprett et nytt dokument." ma:contentTypeScope="" ma:versionID="1072218c2c5503a9bde9b1dc24635550">
  <xsd:schema xmlns:xsd="http://www.w3.org/2001/XMLSchema" xmlns:xs="http://www.w3.org/2001/XMLSchema" xmlns:p="http://schemas.microsoft.com/office/2006/metadata/properties" xmlns:ns2="d41bc8e9-0336-423c-af8e-d27e668bcdaa" xmlns:ns3="4c1e125b-b772-4d2d-8af8-eec310c9bc7c" xmlns:ns4="fb6f5849-8f05-4f9f-845d-e09c2091c261" targetNamespace="http://schemas.microsoft.com/office/2006/metadata/properties" ma:root="true" ma:fieldsID="4fc85281be05801d96b6d3187e4e8134" ns2:_="" ns3:_="" ns4:_="">
    <xsd:import namespace="d41bc8e9-0336-423c-af8e-d27e668bcdaa"/>
    <xsd:import namespace="4c1e125b-b772-4d2d-8af8-eec310c9bc7c"/>
    <xsd:import namespace="fb6f5849-8f05-4f9f-845d-e09c2091c2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1bc8e9-0336-423c-af8e-d27e668bcd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17f1e631-7134-4ce3-8a3d-482fd88a4c5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1e125b-b772-4d2d-8af8-eec310c9bc7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249710-ff56-43e8-8a01-9757c1640bea}" ma:internalName="TaxCatchAll" ma:showField="CatchAllData" ma:web="fb6f5849-8f05-4f9f-845d-e09c2091c26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6f5849-8f05-4f9f-845d-e09c2091c26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B3FE34-D32E-411D-8F5B-11CD28B70921}">
  <ds:schemaRefs>
    <ds:schemaRef ds:uri="http://schemas.microsoft.com/sharepoint/v3/contenttype/forms"/>
  </ds:schemaRefs>
</ds:datastoreItem>
</file>

<file path=customXml/itemProps2.xml><?xml version="1.0" encoding="utf-8"?>
<ds:datastoreItem xmlns:ds="http://schemas.openxmlformats.org/officeDocument/2006/customXml" ds:itemID="{2FADEED3-D19F-409A-AC82-A9778D0D9FAA}">
  <ds:schemaRefs>
    <ds:schemaRef ds:uri="710844ae-b2a4-4214-b24f-b0b8858ca061"/>
    <ds:schemaRef ds:uri="d8083ca1-a162-43c7-b747-b1fcf6f8f8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c1e125b-b772-4d2d-8af8-eec310c9bc7c"/>
    <ds:schemaRef ds:uri="d41bc8e9-0336-423c-af8e-d27e668bcdaa"/>
  </ds:schemaRefs>
</ds:datastoreItem>
</file>

<file path=customXml/itemProps3.xml><?xml version="1.0" encoding="utf-8"?>
<ds:datastoreItem xmlns:ds="http://schemas.openxmlformats.org/officeDocument/2006/customXml" ds:itemID="{086BBFFC-41A2-478E-BC74-0C3437C55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1bc8e9-0336-423c-af8e-d27e668bcdaa"/>
    <ds:schemaRef ds:uri="4c1e125b-b772-4d2d-8af8-eec310c9bc7c"/>
    <ds:schemaRef ds:uri="fb6f5849-8f05-4f9f-845d-e09c2091c2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TRFK_ppt_hovedlogo</Template>
  <TotalTime>56</TotalTime>
  <Words>2784</Words>
  <Application>Microsoft Office PowerPoint</Application>
  <PresentationFormat>Widescreen</PresentationFormat>
  <Paragraphs>297</Paragraphs>
  <Slides>26</Slides>
  <Notes>9</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26</vt:i4>
      </vt:variant>
    </vt:vector>
  </HeadingPairs>
  <TitlesOfParts>
    <vt:vector size="32" baseType="lpstr">
      <vt:lpstr>Arial</vt:lpstr>
      <vt:lpstr>Calibri</vt:lpstr>
      <vt:lpstr>Open Sans</vt:lpstr>
      <vt:lpstr>Verdana</vt:lpstr>
      <vt:lpstr>TRFK</vt:lpstr>
      <vt:lpstr>1_TRFK</vt:lpstr>
      <vt:lpstr>Regional planstrategi</vt:lpstr>
      <vt:lpstr>Prosess ny regional planstrategi</vt:lpstr>
      <vt:lpstr>Samlet oversikt kunnskapsgrunnlag</vt:lpstr>
      <vt:lpstr>Hovedaktiviteter høsten og vinteren 2023/24</vt:lpstr>
      <vt:lpstr>Oppsummert utfordringsbilde</vt:lpstr>
      <vt:lpstr>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Energi vs. klima vs. natur – Trilemma eller er win-win-win mulig? </vt:lpstr>
      <vt:lpstr>Energi vs. klima vs. natur? – Trilemma eller win-win-win mulig?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planstrategi</dc:title>
  <dc:creator>Per Jorulf Overvik</dc:creator>
  <cp:lastModifiedBy>Per Jorulf Overvik</cp:lastModifiedBy>
  <cp:revision>1</cp:revision>
  <dcterms:created xsi:type="dcterms:W3CDTF">2023-10-04T08:00:27Z</dcterms:created>
  <dcterms:modified xsi:type="dcterms:W3CDTF">2023-10-04T10:22:05Z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0x0101002410B664AEE7E34893AEF81B8E154489</vt:lpwstr>
  </property>
  <property fmtid="{D5CDD505-2E9C-101B-9397-08002B2CF9AE}" pid="3" name="MediaServiceImageTags">
    <vt:lpwstr/>
  </property>
</Properties>
</file>