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6" r:id="rId5"/>
    <p:sldId id="270" r:id="rId6"/>
    <p:sldId id="263" r:id="rId7"/>
    <p:sldId id="257" r:id="rId8"/>
    <p:sldId id="258" r:id="rId9"/>
    <p:sldId id="269" r:id="rId10"/>
    <p:sldId id="259" r:id="rId11"/>
    <p:sldId id="260" r:id="rId12"/>
    <p:sldId id="261" r:id="rId13"/>
    <p:sldId id="262" r:id="rId14"/>
    <p:sldId id="265" r:id="rId15"/>
    <p:sldId id="26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70"/>
    <a:srgbClr val="7CAFD1"/>
    <a:srgbClr val="407FAA"/>
    <a:srgbClr val="4E6946"/>
    <a:srgbClr val="CB5A17"/>
    <a:srgbClr val="A26E4B"/>
    <a:srgbClr val="FCC44F"/>
    <a:srgbClr val="ACC279"/>
    <a:srgbClr val="004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33" autoAdjust="0"/>
    <p:restoredTop sz="93817" autoAdjust="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>
        <p:guide orient="horz" pos="2999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presProps" Target="presProps.xml" Id="rId18" /><Relationship Type="http://schemas.openxmlformats.org/officeDocument/2006/relationships/customXml" Target="../customXml/item3.xml" Id="rId3" /><Relationship Type="http://schemas.openxmlformats.org/officeDocument/2006/relationships/tableStyles" Target="tableStyle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notesMaster" Target="notesMasters/notesMaster1.xml" Id="rId1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theme" Target="theme/theme1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6.xml" Id="rId10" /><Relationship Type="http://schemas.openxmlformats.org/officeDocument/2006/relationships/viewProps" Target="viewProp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A6AD-26FA-4D44-A3DD-DA708583D172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F378F-B068-4DD1-B2B6-FC299E0A9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70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8CE3EE-0075-4D53-A9EA-27EB4C6A7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01DBDEF-6B28-421A-BD21-1E3EE8161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C997B6-4431-4CF9-BC56-366F169B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2E6E-C022-4740-9BB2-148D8C907B9B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1A9D99-2DD4-4B8C-99AC-684DC7E9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461264-43E3-4F93-BE05-FFF0B41A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A4E-23CF-483D-A823-473D126093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26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4D45CF-C4B9-455C-B81D-AAB76E94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812CEE9-7CCE-44D3-8AF2-F8EC5CA26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CD4E591-7CA1-4898-8302-20793ECB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2E6E-C022-4740-9BB2-148D8C907B9B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2FD99C-8280-46B6-B21F-6F9956CA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828C55-4015-47A1-A2C6-69E5379F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A4E-23CF-483D-A823-473D126093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532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AE1ABB1-A7A6-47F8-91DA-3D3347A75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7C7F87D-47E6-4AC0-B16C-B38A6E53E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165C6B-761E-428E-BE41-A4B3E3B6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2E6E-C022-4740-9BB2-148D8C907B9B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925D6A-EA8B-400E-B84D-B118BE16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82E596-6A55-4340-BB2E-E4BB80EB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A4E-23CF-483D-A823-473D126093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76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44DD7D-3049-4F5A-8747-70318AAE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8D2A43-14AF-4593-8579-F584BC000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759483-133D-4142-8E2B-D199F56A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2E6E-C022-4740-9BB2-148D8C907B9B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099F7C-A7BB-4F25-A7A8-E4F917CD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B1D2A5-79A6-40DA-B776-F6B05D21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A4E-23CF-483D-A823-473D126093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33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49F8D5-BA32-4AB2-930C-CF8F4CEB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6576FC-F9BC-4527-9B75-848597F31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272A5F-9E1E-4DB9-98E7-DB367426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2E6E-C022-4740-9BB2-148D8C907B9B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484787-3082-48DD-B559-8B472B36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FCB28C-A8C6-41EE-964E-AC6E5F64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A4E-23CF-483D-A823-473D126093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41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3DAD6F-CFA5-4F13-A3FD-AD99F7F7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63B77C-AC88-4974-AA2F-584DD9739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10BDB0-242A-4D1D-B926-91506D705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43B73E-66AD-4662-AD28-91A25105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2E6E-C022-4740-9BB2-148D8C907B9B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4A2C50C-0100-4EAD-8287-98CE9DBF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51C3099-9A1D-45C2-9DFD-DDA1CC09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A4E-23CF-483D-A823-473D126093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35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344395-A0CF-438E-90D3-88081562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2EE0D6-6BA0-4F98-A398-E2E784E5A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E1CC5DC-75EC-4E0B-8F62-F7621914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349EC19-6AFE-4FC3-ADA5-6ACD3AA44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D6E5633-20FF-4BDF-BF5B-56326A97C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BAD30F7-2F9D-45F7-8C4F-0E0C936F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2E6E-C022-4740-9BB2-148D8C907B9B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14E2C0D-75DA-441A-8581-5A300F0C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46130A0-B3DA-4CEF-B7EA-54AFA1DC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A4E-23CF-483D-A823-473D126093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609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1316BA-DE83-4D14-B496-BD3689F5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48782F3-A8C2-4B97-9962-F8206A920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2E6E-C022-4740-9BB2-148D8C907B9B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7756D7A-31B3-4347-A64F-7BDECCB6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C09B057-687B-41EC-9415-818DEDD2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A4E-23CF-483D-A823-473D126093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20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BFF6DB8-550C-4419-9308-58EE28A7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2E6E-C022-4740-9BB2-148D8C907B9B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26FE478-6DCB-4C93-BA44-E9014A1D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ADDECB4-31CD-4FE8-83BC-2759EDB3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A4E-23CF-483D-A823-473D126093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164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6E0BAE-D291-4A6A-8F4F-F00BA5A4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D84582-7D1F-484E-8565-85C2648EC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44D259D-EA8C-4D38-8E78-25C42C0A7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A293AC1-81D4-4118-AAFA-847FE912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2E6E-C022-4740-9BB2-148D8C907B9B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B2AA37E-35A2-4D45-863F-B8CF6B2B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B8EB653-9D51-44A8-B29B-0392BF12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A4E-23CF-483D-A823-473D126093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4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9D6268-195D-4A23-BD2E-845340D1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B042F3D-1961-4E69-8105-A7FC0B784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B4EEEF3-666C-40BC-8339-65EA8991D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E41575-28D4-478A-92D7-C2641B89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2E6E-C022-4740-9BB2-148D8C907B9B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FBC3A48-D1CC-41B5-AC1B-10F4908C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049E285-02F0-496E-88B7-1A97C7C0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A4E-23CF-483D-A823-473D126093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958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C602464-109B-44AC-8C8C-390A0469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4F7A9B-86DF-481E-A7B7-E531872AE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OVERSKRIFT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1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DED6F3-9EFC-4B08-BC3D-5C1BAF2A0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C2E6E-C022-4740-9BB2-148D8C907B9B}" type="datetimeFigureOut">
              <a:rPr lang="nb-NO" smtClean="0"/>
              <a:t>19.09.2019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6FA829-797C-4561-97C1-833A9EE0B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A7F125-F805-4A68-BF73-8F69987D7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27A4E-23CF-483D-A823-473D126093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435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B70"/>
          </a:solidFill>
          <a:latin typeface="Asap" panose="020F0504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1" kern="1200">
          <a:solidFill>
            <a:srgbClr val="004B70"/>
          </a:solidFill>
          <a:latin typeface="Asap" panose="020F0504030202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sap" panose="020F0504030202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sap" panose="020F0504030202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sap" panose="020F0504030202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sap" panose="020F0504030202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bygning, utendørs, bakke, bilvei&#10;&#10;Automatisk generert beskrivelse">
            <a:extLst>
              <a:ext uri="{FF2B5EF4-FFF2-40B4-BE49-F238E27FC236}">
                <a16:creationId xmlns:a16="http://schemas.microsoft.com/office/drawing/2014/main" id="{9630F415-52B9-744E-ABB7-7CB6ADB058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4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6E53AA-1DC9-42A5-BDB6-9EA9152E6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5A98B2D-2363-438C-8DFB-4ED263480D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D08907-F0EF-46FF-8D71-7054F1355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521A7C7-C133-4C04-AE21-E605A49F5C25}"/>
              </a:ext>
            </a:extLst>
          </p:cNvPr>
          <p:cNvSpPr txBox="1"/>
          <p:nvPr/>
        </p:nvSpPr>
        <p:spPr>
          <a:xfrm>
            <a:off x="879179" y="534729"/>
            <a:ext cx="8496300" cy="866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407FAA"/>
                </a:solidFill>
                <a:latin typeface="Asap" panose="020F0504030202060203" pitchFamily="34" charset="0"/>
              </a:rPr>
              <a:t>STEG 7</a:t>
            </a:r>
          </a:p>
          <a:p>
            <a:r>
              <a:rPr lang="nb-NO" sz="3600" b="1" dirty="0">
                <a:solidFill>
                  <a:srgbClr val="407FAA"/>
                </a:solidFill>
                <a:latin typeface="Asap" panose="020F0504030202060203" pitchFamily="34" charset="0"/>
              </a:rPr>
              <a:t>Fra handling til ny kunnskap </a:t>
            </a:r>
          </a:p>
          <a:p>
            <a:endParaRPr lang="nb-NO" dirty="0">
              <a:latin typeface="Asap" panose="020F0504030202060203" pitchFamily="34" charset="0"/>
            </a:endParaRPr>
          </a:p>
          <a:p>
            <a:endParaRPr lang="nb-NO" b="1" dirty="0">
              <a:latin typeface="Asap" panose="020F050403020206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Sorter den nye kunnskapen som kommunen har skaffet seg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Gjør den nye kunnskapen kjent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Ta ny kunnskap inn i plan- og styringsarbeid</a:t>
            </a:r>
          </a:p>
          <a:p>
            <a:endParaRPr lang="nb-NO" dirty="0"/>
          </a:p>
          <a:p>
            <a:endParaRPr lang="nb-NO" b="1" dirty="0"/>
          </a:p>
          <a:p>
            <a:endParaRPr lang="nb-NO" b="1" dirty="0">
              <a:solidFill>
                <a:srgbClr val="407FAA"/>
              </a:solidFill>
              <a:latin typeface="Asap" panose="020F0504030202060203" pitchFamily="34" charset="0"/>
            </a:endParaRPr>
          </a:p>
          <a:p>
            <a:endParaRPr lang="nb-NO" b="1" dirty="0">
              <a:solidFill>
                <a:srgbClr val="407FAA"/>
              </a:solidFill>
              <a:latin typeface="Asap" panose="020F0504030202060203" pitchFamily="34" charset="0"/>
            </a:endParaRPr>
          </a:p>
          <a:p>
            <a:endParaRPr lang="nb-NO" b="1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Kommunen har oversikt over hvilken ny kunnskap den har</a:t>
            </a:r>
          </a:p>
          <a:p>
            <a:pPr>
              <a:lnSpc>
                <a:spcPct val="150000"/>
              </a:lnSpc>
            </a:pPr>
            <a:r>
              <a:rPr lang="nb-NO" sz="1600" dirty="0">
                <a:latin typeface="Asap" panose="020F0504030202060203" pitchFamily="34" charset="0"/>
              </a:rPr>
              <a:t>      tilegnet seg gjennom de seks første stegene i modellen.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Den nye kunnskapen er godt kjent for ledelsen i kommunen.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Arbeidsmetoden i </a:t>
            </a:r>
            <a:r>
              <a:rPr lang="nb-NO" sz="1600" i="1" dirty="0">
                <a:latin typeface="Asap" panose="020F0504030202060203" pitchFamily="34" charset="0"/>
              </a:rPr>
              <a:t>Trøndelagsmodellen for folkehelsearbeid </a:t>
            </a:r>
            <a:br>
              <a:rPr lang="nb-NO" sz="1600" i="1" dirty="0">
                <a:latin typeface="Asap" panose="020F0504030202060203" pitchFamily="34" charset="0"/>
              </a:rPr>
            </a:br>
            <a:r>
              <a:rPr lang="nb-NO" sz="1600" dirty="0">
                <a:latin typeface="Asap" panose="020F0504030202060203" pitchFamily="34" charset="0"/>
              </a:rPr>
              <a:t>er synlig i kommunens plan- og styringssystem. </a:t>
            </a:r>
          </a:p>
          <a:p>
            <a:r>
              <a:rPr lang="nb-NO" dirty="0">
                <a:latin typeface="Asap" panose="020F0504030202060203" pitchFamily="34" charset="0"/>
              </a:rPr>
              <a:t> 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 </a:t>
            </a:r>
          </a:p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F49E843-7CAB-44F1-84EF-6C63C11282DA}"/>
              </a:ext>
            </a:extLst>
          </p:cNvPr>
          <p:cNvSpPr txBox="1"/>
          <p:nvPr/>
        </p:nvSpPr>
        <p:spPr>
          <a:xfrm>
            <a:off x="980783" y="1784335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407FAA"/>
                </a:solidFill>
                <a:latin typeface="Asap" panose="020F0504030202060203" pitchFamily="34" charset="0"/>
              </a:rPr>
              <a:t>ANBEFALT PROSESS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06834F7-2C61-48F5-8CA2-F8CDA4F0E206}"/>
              </a:ext>
            </a:extLst>
          </p:cNvPr>
          <p:cNvSpPr txBox="1"/>
          <p:nvPr/>
        </p:nvSpPr>
        <p:spPr>
          <a:xfrm>
            <a:off x="980783" y="4405663"/>
            <a:ext cx="246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407FAA"/>
                </a:solidFill>
                <a:latin typeface="Asap" panose="020F0504030202060203" pitchFamily="34" charset="0"/>
              </a:rPr>
              <a:t>Sjekkliste</a:t>
            </a:r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287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E0B29869-B317-EB40-A102-AFAE3680ED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3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AF6DA596-1875-EE47-8997-E17F7D75D9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3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 descr="Et bilde som inneholder kompakt disk&#10;&#10;Automatisk generert beskrivelse">
            <a:extLst>
              <a:ext uri="{FF2B5EF4-FFF2-40B4-BE49-F238E27FC236}">
                <a16:creationId xmlns:a16="http://schemas.microsoft.com/office/drawing/2014/main" id="{DD6A2787-0FD4-42D4-BA7F-6CCD525DE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48" y="60036"/>
            <a:ext cx="6797964" cy="6797964"/>
          </a:xfr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07DC853-EA0F-4F51-B7EF-821D57C162F8}"/>
              </a:ext>
            </a:extLst>
          </p:cNvPr>
          <p:cNvSpPr txBox="1"/>
          <p:nvPr/>
        </p:nvSpPr>
        <p:spPr>
          <a:xfrm>
            <a:off x="5141242" y="2813447"/>
            <a:ext cx="23907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latin typeface="Asap" panose="020F0504030202060203" pitchFamily="34" charset="0"/>
              </a:rPr>
              <a:t>Aktørene</a:t>
            </a:r>
          </a:p>
          <a:p>
            <a:pPr algn="ctr"/>
            <a:r>
              <a:rPr lang="nb-NO" sz="1400" dirty="0">
                <a:latin typeface="Asap" panose="020F0504030202060203" pitchFamily="34" charset="0"/>
              </a:rPr>
              <a:t>Innbyggerne, politikerne, </a:t>
            </a:r>
          </a:p>
          <a:p>
            <a:pPr algn="ctr"/>
            <a:r>
              <a:rPr lang="nb-NO" sz="1400" dirty="0">
                <a:latin typeface="Asap" panose="020F0504030202060203" pitchFamily="34" charset="0"/>
              </a:rPr>
              <a:t>forvaltningen, </a:t>
            </a:r>
          </a:p>
          <a:p>
            <a:pPr algn="ctr"/>
            <a:r>
              <a:rPr lang="nb-NO" sz="1400" dirty="0">
                <a:latin typeface="Asap" panose="020F0504030202060203" pitchFamily="34" charset="0"/>
              </a:rPr>
              <a:t>frivilligheten, næringslivet og forskerne </a:t>
            </a:r>
          </a:p>
        </p:txBody>
      </p:sp>
    </p:spTree>
    <p:extLst>
      <p:ext uri="{BB962C8B-B14F-4D97-AF65-F5344CB8AC3E}">
        <p14:creationId xmlns:p14="http://schemas.microsoft.com/office/powerpoint/2010/main" val="266864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DD02D0-EB5D-4210-B16D-E9988E98C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01E76C-0E8E-4A5F-B754-5D998437BE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 descr="Et bilde som inneholder utendørs, vann, himmel, person&#10;&#10;Automatisk generert beskrivelse">
            <a:extLst>
              <a:ext uri="{FF2B5EF4-FFF2-40B4-BE49-F238E27FC236}">
                <a16:creationId xmlns:a16="http://schemas.microsoft.com/office/drawing/2014/main" id="{AF93BDF4-3711-4AAA-AC90-533335EAE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C4884BA-0C84-4201-AFD7-9CAACD84689F}"/>
              </a:ext>
            </a:extLst>
          </p:cNvPr>
          <p:cNvSpPr txBox="1"/>
          <p:nvPr/>
        </p:nvSpPr>
        <p:spPr>
          <a:xfrm>
            <a:off x="876736" y="562422"/>
            <a:ext cx="5486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004B70"/>
                </a:solidFill>
                <a:latin typeface="Asap" panose="020F0504030202060203" pitchFamily="34" charset="0"/>
              </a:rPr>
              <a:t>STEG 1</a:t>
            </a:r>
          </a:p>
          <a:p>
            <a:r>
              <a:rPr lang="nb-NO" sz="3600" b="1" dirty="0">
                <a:solidFill>
                  <a:srgbClr val="004B70"/>
                </a:solidFill>
                <a:latin typeface="Asap" panose="020F0504030202060203" pitchFamily="34" charset="0"/>
              </a:rPr>
              <a:t>Samfunnsoppdraget</a:t>
            </a:r>
          </a:p>
          <a:p>
            <a:endParaRPr lang="nb-NO" dirty="0">
              <a:latin typeface="Apap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1C50E65-9D97-4227-A2AA-4E5D8036EF85}"/>
              </a:ext>
            </a:extLst>
          </p:cNvPr>
          <p:cNvSpPr txBox="1"/>
          <p:nvPr/>
        </p:nvSpPr>
        <p:spPr>
          <a:xfrm>
            <a:off x="1002692" y="1863960"/>
            <a:ext cx="8746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7CAFD1"/>
                </a:solidFill>
                <a:latin typeface="Asap" panose="020F0504030202060203" pitchFamily="34" charset="0"/>
              </a:rPr>
              <a:t>ANBEFALT PROSESS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4B70"/>
                </a:solidFill>
                <a:latin typeface="Asap" panose="020F0504030202060203" pitchFamily="34" charset="0"/>
              </a:rPr>
              <a:t>Skaff oversikt over helsetilstand og påvirkningsfaktorer for helse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4B70"/>
                </a:solidFill>
                <a:latin typeface="Asap" panose="020F0504030202060203" pitchFamily="34" charset="0"/>
              </a:rPr>
              <a:t>Forankre folkehelsearbeidet i plan- og styringssystemet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4B70"/>
                </a:solidFill>
                <a:latin typeface="Asap" panose="020F0504030202060203" pitchFamily="34" charset="0"/>
              </a:rPr>
              <a:t>Lag strategier for medvirkning og deltakelse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4B70"/>
                </a:solidFill>
                <a:latin typeface="Asap" panose="020F0504030202060203" pitchFamily="34" charset="0"/>
              </a:rPr>
              <a:t>Lag en strategi for samhandling på tvers</a:t>
            </a:r>
          </a:p>
          <a:p>
            <a:endParaRPr lang="nb-NO" b="1" dirty="0">
              <a:solidFill>
                <a:srgbClr val="004B70"/>
              </a:solidFill>
              <a:latin typeface="Asap" panose="020F0504030202060203" pitchFamily="34" charset="0"/>
            </a:endParaRPr>
          </a:p>
          <a:p>
            <a:endParaRPr lang="nb-NO" b="1" dirty="0">
              <a:solidFill>
                <a:srgbClr val="004B70"/>
              </a:solidFill>
              <a:latin typeface="Asap" panose="020F0504030202060203" pitchFamily="34" charset="0"/>
            </a:endParaRPr>
          </a:p>
          <a:p>
            <a:endParaRPr lang="nb-NO" dirty="0">
              <a:latin typeface="Asap" panose="020F0504030202060203" pitchFamily="34" charset="0"/>
            </a:endParaRPr>
          </a:p>
          <a:p>
            <a:endParaRPr lang="nb-NO" dirty="0">
              <a:latin typeface="Asap" panose="020F0504030202060203" pitchFamily="34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9B5B16F-89F9-4271-8F99-1D7D75038244}"/>
              </a:ext>
            </a:extLst>
          </p:cNvPr>
          <p:cNvSpPr txBox="1"/>
          <p:nvPr/>
        </p:nvSpPr>
        <p:spPr>
          <a:xfrm>
            <a:off x="1076760" y="4884448"/>
            <a:ext cx="10572751" cy="2609625"/>
          </a:xfrm>
          <a:prstGeom prst="rect">
            <a:avLst/>
          </a:prstGeom>
          <a:noFill/>
        </p:spPr>
        <p:txBody>
          <a:bodyPr wrap="square" lIns="0" rtlCol="0">
            <a:norm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Du har oversikt over helsetilstand og påvirkningsfaktorer i kommunen.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Folkehelse er forankret i kommunens planer.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Kommunen har etablert arenaer for medvirkning og metoder for å få fram alle syn i samfunnsplanleggingen.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Arbeidet med folkehelse er lagt opp slik at det kan drives på tvers av sektorer og politikkområder.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47FC762-515A-43E7-9ECD-0521DB22AEB2}"/>
              </a:ext>
            </a:extLst>
          </p:cNvPr>
          <p:cNvSpPr txBox="1"/>
          <p:nvPr/>
        </p:nvSpPr>
        <p:spPr>
          <a:xfrm>
            <a:off x="985758" y="4582325"/>
            <a:ext cx="1845733" cy="66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004B70"/>
                </a:solidFill>
                <a:latin typeface="Asap" panose="020F0504030202060203" pitchFamily="34" charset="0"/>
              </a:rPr>
              <a:t>Sjekkliste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759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1EB591-E889-4D32-BE79-C1D8B70D82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D48C5B-61D0-4BAD-A82E-FEDC65B6A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 descr="Et bilde som inneholder klær&#10;&#10;Automatisk generert beskrivelse">
            <a:extLst>
              <a:ext uri="{FF2B5EF4-FFF2-40B4-BE49-F238E27FC236}">
                <a16:creationId xmlns:a16="http://schemas.microsoft.com/office/drawing/2014/main" id="{B9EB7FB6-011B-4413-8C69-029AB95E6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7957FF2-5366-43C7-96FD-F1BFB2D39C34}"/>
              </a:ext>
            </a:extLst>
          </p:cNvPr>
          <p:cNvSpPr txBox="1"/>
          <p:nvPr/>
        </p:nvSpPr>
        <p:spPr>
          <a:xfrm>
            <a:off x="746379" y="591533"/>
            <a:ext cx="5267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Asap" panose="020F0504030202060203" pitchFamily="34" charset="0"/>
              </a:rPr>
              <a:t> </a:t>
            </a:r>
            <a:r>
              <a:rPr lang="nb-NO" sz="3200" dirty="0">
                <a:solidFill>
                  <a:srgbClr val="4E6946"/>
                </a:solidFill>
                <a:latin typeface="Asap" panose="020F0504030202060203" pitchFamily="34" charset="0"/>
              </a:rPr>
              <a:t>STEG 2</a:t>
            </a:r>
          </a:p>
          <a:p>
            <a:endParaRPr lang="nb-NO" sz="3200" dirty="0">
              <a:latin typeface="Apap"/>
            </a:endParaRPr>
          </a:p>
          <a:p>
            <a:endParaRPr lang="nb-NO" sz="3200" dirty="0">
              <a:latin typeface="Apap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2CAF7BC-1215-4FEC-BC81-F13FA60EC9D9}"/>
              </a:ext>
            </a:extLst>
          </p:cNvPr>
          <p:cNvSpPr txBox="1"/>
          <p:nvPr/>
        </p:nvSpPr>
        <p:spPr>
          <a:xfrm>
            <a:off x="848194" y="1122363"/>
            <a:ext cx="10660207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4E6946"/>
                </a:solidFill>
                <a:latin typeface="Asap" panose="020F0504030202060203" pitchFamily="34" charset="0"/>
              </a:rPr>
              <a:t>Klargjøre kunnskaps-</a:t>
            </a:r>
            <a:br>
              <a:rPr lang="nb-NO" sz="3600" b="1" dirty="0">
                <a:solidFill>
                  <a:srgbClr val="4E6946"/>
                </a:solidFill>
                <a:latin typeface="Asap" panose="020F0504030202060203" pitchFamily="34" charset="0"/>
              </a:rPr>
            </a:br>
            <a:r>
              <a:rPr lang="nb-NO" sz="3600" b="1" dirty="0">
                <a:solidFill>
                  <a:srgbClr val="4E6946"/>
                </a:solidFill>
                <a:latin typeface="Asap" panose="020F0504030202060203" pitchFamily="34" charset="0"/>
              </a:rPr>
              <a:t>grunnlaget </a:t>
            </a:r>
          </a:p>
          <a:p>
            <a:endParaRPr lang="nb-NO" dirty="0">
              <a:latin typeface="Apap"/>
            </a:endParaRPr>
          </a:p>
          <a:p>
            <a:endParaRPr lang="nb-NO" dirty="0">
              <a:latin typeface="Apap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Skaff oversikt over hvilken kunnskap som skal legges til grunn for beslutningene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Lag rutiner for innhenting av kunnskap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Skap felles forståelse av utfordringsbildet</a:t>
            </a:r>
          </a:p>
          <a:p>
            <a:r>
              <a:rPr lang="nb-NO" dirty="0">
                <a:latin typeface="Apap"/>
              </a:rPr>
              <a:t> </a:t>
            </a:r>
          </a:p>
          <a:p>
            <a:r>
              <a:rPr lang="nb-NO" dirty="0">
                <a:latin typeface="Apap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nb-NO" sz="1600" dirty="0">
              <a:latin typeface="Asap" panose="020F0504030202060203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Kommunen har etablert klare rutiner for innhenting av beste tilgjengelige kunnskap.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Aktørene har felles forståelse for utfordringsbildet i kommunen.</a:t>
            </a:r>
          </a:p>
          <a:p>
            <a:r>
              <a:rPr lang="nb-NO" dirty="0">
                <a:latin typeface="Apap"/>
              </a:rPr>
              <a:t> </a:t>
            </a:r>
          </a:p>
          <a:p>
            <a:r>
              <a:rPr lang="nb-NO" dirty="0">
                <a:latin typeface="Apap"/>
              </a:rPr>
              <a:t> </a:t>
            </a:r>
          </a:p>
          <a:p>
            <a:r>
              <a:rPr lang="nb-NO" dirty="0"/>
              <a:t> </a:t>
            </a:r>
          </a:p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2A6EDCA-F8B1-493E-8AE6-10E38D0FED49}"/>
              </a:ext>
            </a:extLst>
          </p:cNvPr>
          <p:cNvSpPr txBox="1"/>
          <p:nvPr/>
        </p:nvSpPr>
        <p:spPr>
          <a:xfrm>
            <a:off x="981603" y="2434196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ACC279"/>
                </a:solidFill>
                <a:latin typeface="Asap" panose="020F0504030202060203" pitchFamily="34" charset="0"/>
              </a:rPr>
              <a:t>ANBEFALT PROSESS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0B1DB1A-9463-4F08-86E5-906F676640C0}"/>
              </a:ext>
            </a:extLst>
          </p:cNvPr>
          <p:cNvSpPr txBox="1"/>
          <p:nvPr/>
        </p:nvSpPr>
        <p:spPr>
          <a:xfrm>
            <a:off x="998538" y="4606925"/>
            <a:ext cx="3387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4E6946"/>
                </a:solidFill>
                <a:latin typeface="Asap" panose="020F0504030202060203" pitchFamily="34" charset="0"/>
              </a:rPr>
              <a:t>Sjekkliste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082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426062-75B7-4A03-8078-2202889D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lassholder for innhold 8" descr="Et bilde som inneholder person, mann&#10;&#10;Automatisk generert beskrivelse">
            <a:extLst>
              <a:ext uri="{FF2B5EF4-FFF2-40B4-BE49-F238E27FC236}">
                <a16:creationId xmlns:a16="http://schemas.microsoft.com/office/drawing/2014/main" id="{9750809F-5352-4672-9688-E5095C4C5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509" y="-187036"/>
            <a:ext cx="12524509" cy="7045036"/>
          </a:xfr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43BB0E2-4AA8-4D6B-B41E-3E43F27E7345}"/>
              </a:ext>
            </a:extLst>
          </p:cNvPr>
          <p:cNvSpPr txBox="1"/>
          <p:nvPr/>
        </p:nvSpPr>
        <p:spPr>
          <a:xfrm>
            <a:off x="947738" y="470708"/>
            <a:ext cx="620077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FCC44F"/>
                </a:solidFill>
                <a:latin typeface="Asap" panose="020F0504030202060203" pitchFamily="34" charset="0"/>
              </a:rPr>
              <a:t>STEG 3</a:t>
            </a:r>
          </a:p>
          <a:p>
            <a:r>
              <a:rPr lang="nb-NO" sz="3600" b="1" dirty="0">
                <a:latin typeface="Asap" panose="020F0504030202060203" pitchFamily="34" charset="0"/>
              </a:rPr>
              <a:t>Involvere og utvikle </a:t>
            </a:r>
          </a:p>
          <a:p>
            <a:endParaRPr lang="nb-NO" dirty="0">
              <a:latin typeface="Apap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pap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Søkekonferanse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Gjennomføring dag 1: Idéutvikling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Gjennomføring dag 2: Prioritering </a:t>
            </a:r>
          </a:p>
          <a:p>
            <a:pPr>
              <a:lnSpc>
                <a:spcPct val="150000"/>
              </a:lnSpc>
            </a:pPr>
            <a:r>
              <a:rPr lang="nb-NO" b="1" dirty="0">
                <a:latin typeface="Apap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nb-NO" sz="1600" dirty="0">
              <a:latin typeface="Asap" panose="020F0504030202060203" pitchFamily="34" charset="0"/>
            </a:endParaRPr>
          </a:p>
          <a:p>
            <a:pPr>
              <a:lnSpc>
                <a:spcPct val="150000"/>
              </a:lnSpc>
            </a:pPr>
            <a:endParaRPr lang="nb-NO" sz="1600" dirty="0">
              <a:latin typeface="Asap" panose="020F0504030202060203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Hva er aktuelt tema for konferansen i din kommune?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Hvem kan være aktuelle deltakere?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Hvem er aktuelle innledere?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Hvem bør lede prosessen?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Hvem skal koordinere det videre arbeidet? </a:t>
            </a:r>
          </a:p>
          <a:p>
            <a:r>
              <a:rPr lang="nb-NO" dirty="0">
                <a:latin typeface="Apap"/>
              </a:rPr>
              <a:t> 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8A24C0C-BF0D-4660-93C2-268DAACAAA2C}"/>
              </a:ext>
            </a:extLst>
          </p:cNvPr>
          <p:cNvSpPr txBox="1"/>
          <p:nvPr/>
        </p:nvSpPr>
        <p:spPr>
          <a:xfrm>
            <a:off x="947738" y="1776564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FCC44F"/>
                </a:solidFill>
                <a:latin typeface="Asap" panose="020F0504030202060203" pitchFamily="34" charset="0"/>
              </a:rPr>
              <a:t>ANBEFALT PROSESS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D461388-E71D-479A-A2DE-7FD1E9F20AA0}"/>
              </a:ext>
            </a:extLst>
          </p:cNvPr>
          <p:cNvSpPr txBox="1"/>
          <p:nvPr/>
        </p:nvSpPr>
        <p:spPr>
          <a:xfrm>
            <a:off x="947738" y="4043257"/>
            <a:ext cx="1159933" cy="46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b="1" dirty="0">
                <a:solidFill>
                  <a:srgbClr val="FCC44F"/>
                </a:solidFill>
                <a:latin typeface="Asap" panose="020F0504030202060203" pitchFamily="34" charset="0"/>
              </a:rPr>
              <a:t>Sjekkliste</a:t>
            </a:r>
            <a:endParaRPr lang="nb-NO" b="1" dirty="0">
              <a:latin typeface="Apap"/>
            </a:endParaRPr>
          </a:p>
        </p:txBody>
      </p:sp>
    </p:spTree>
    <p:extLst>
      <p:ext uri="{BB962C8B-B14F-4D97-AF65-F5344CB8AC3E}">
        <p14:creationId xmlns:p14="http://schemas.microsoft.com/office/powerpoint/2010/main" val="44118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visittkort&#10;&#10;Automatisk generert beskrivelse">
            <a:extLst>
              <a:ext uri="{FF2B5EF4-FFF2-40B4-BE49-F238E27FC236}">
                <a16:creationId xmlns:a16="http://schemas.microsoft.com/office/drawing/2014/main" id="{789BBFB9-7390-E44A-B9A8-E7670CC217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5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D5685DE-D20D-47DB-BF6B-14C65A766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AFA7D64-DC68-4B9F-9D5A-A9EEC32AE8BE}"/>
              </a:ext>
            </a:extLst>
          </p:cNvPr>
          <p:cNvSpPr txBox="1"/>
          <p:nvPr/>
        </p:nvSpPr>
        <p:spPr>
          <a:xfrm>
            <a:off x="982663" y="412789"/>
            <a:ext cx="6096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A26E4B"/>
                </a:solidFill>
                <a:latin typeface="Asap" panose="020F0504030202060203" pitchFamily="34" charset="0"/>
              </a:rPr>
              <a:t>STEG 4</a:t>
            </a:r>
          </a:p>
          <a:p>
            <a:r>
              <a:rPr lang="nb-NO" sz="3600" b="1" dirty="0">
                <a:solidFill>
                  <a:srgbClr val="A26E4B"/>
                </a:solidFill>
                <a:latin typeface="Asap" panose="020F0504030202060203" pitchFamily="34" charset="0"/>
              </a:rPr>
              <a:t>Planlegge tiltak</a:t>
            </a:r>
          </a:p>
          <a:p>
            <a:r>
              <a:rPr lang="nb-NO" dirty="0">
                <a:latin typeface="Apap"/>
              </a:rPr>
              <a:t> </a:t>
            </a:r>
          </a:p>
          <a:p>
            <a:endParaRPr lang="nb-NO" dirty="0">
              <a:latin typeface="Apap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Følg opp idédugnaden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Oppdater kunnskapsgrunnlaget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Lag en tiltaksplan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Lag en kommunikasjonsplan</a:t>
            </a:r>
          </a:p>
          <a:p>
            <a:r>
              <a:rPr lang="nb-NO" b="1" dirty="0">
                <a:latin typeface="Apap"/>
              </a:rPr>
              <a:t> </a:t>
            </a:r>
          </a:p>
          <a:p>
            <a:endParaRPr lang="nb-NO" dirty="0">
              <a:latin typeface="Apap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nb-NO" sz="1600" dirty="0">
              <a:latin typeface="Asap" panose="020F0504030202060203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nb-NO" sz="1600" dirty="0">
              <a:latin typeface="Asap" panose="020F0504030202060203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Aktørene er enige om kunnskapsgrunnlag og begrep.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Det er inngått forpliktende samarbeid mellom aktørene.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Arbeidet er organisert ut fra målene som skal nås.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Måten tiltaket skal gjennomføres på, er grundig beskrevet.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Det er lagt en plan for hvordan tiltaket skal kommuniseres</a:t>
            </a:r>
            <a:r>
              <a:rPr lang="nb-NO" sz="1600" dirty="0">
                <a:latin typeface="Apap"/>
              </a:rPr>
              <a:t>. 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F0D861C-BF2E-42B0-9998-274579D50B66}"/>
              </a:ext>
            </a:extLst>
          </p:cNvPr>
          <p:cNvSpPr txBox="1"/>
          <p:nvPr/>
        </p:nvSpPr>
        <p:spPr>
          <a:xfrm>
            <a:off x="982663" y="1695502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A26E4B"/>
                </a:solidFill>
                <a:latin typeface="Asap" panose="020F0504030202060203" pitchFamily="34" charset="0"/>
              </a:rPr>
              <a:t>ANBEFALT PROSESS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D2F1EF0-BF1F-40CF-9124-857288A37782}"/>
              </a:ext>
            </a:extLst>
          </p:cNvPr>
          <p:cNvSpPr txBox="1"/>
          <p:nvPr/>
        </p:nvSpPr>
        <p:spPr>
          <a:xfrm>
            <a:off x="982663" y="4586985"/>
            <a:ext cx="1777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A26E4B"/>
                </a:solidFill>
                <a:latin typeface="Asap" panose="020F0504030202060203" pitchFamily="34" charset="0"/>
              </a:rPr>
              <a:t>Sjekkliste</a:t>
            </a:r>
            <a:endParaRPr lang="nb-NO" dirty="0">
              <a:latin typeface="Apap"/>
            </a:endParaRP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118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E92547-F753-4789-9869-7F810F355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4C4038-D37C-4673-929C-DC971F1EF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DD03327-76DE-411C-8599-4A9F87F54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C86BB21-4330-4A6C-847D-A78D6E66D5E2}"/>
              </a:ext>
            </a:extLst>
          </p:cNvPr>
          <p:cNvSpPr txBox="1"/>
          <p:nvPr/>
        </p:nvSpPr>
        <p:spPr>
          <a:xfrm>
            <a:off x="1032405" y="355196"/>
            <a:ext cx="8508807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CB5A17"/>
                </a:solidFill>
                <a:latin typeface="Asap" panose="020F0504030202060203" pitchFamily="34" charset="0"/>
              </a:rPr>
              <a:t>STEG 5</a:t>
            </a:r>
          </a:p>
          <a:p>
            <a:r>
              <a:rPr lang="nb-NO" sz="3600" b="1" dirty="0">
                <a:solidFill>
                  <a:srgbClr val="CB5A17"/>
                </a:solidFill>
                <a:latin typeface="Asap" panose="020F0504030202060203" pitchFamily="34" charset="0"/>
              </a:rPr>
              <a:t>Gjennomføre tiltak</a:t>
            </a:r>
          </a:p>
          <a:p>
            <a:endParaRPr lang="nb-NO" dirty="0">
              <a:latin typeface="Apap"/>
            </a:endParaRPr>
          </a:p>
          <a:p>
            <a:endParaRPr lang="nb-NO" dirty="0">
              <a:latin typeface="Apap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Oppdater status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Gjennomføring av tiltaket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latin typeface="Asap" panose="020F0504030202060203" pitchFamily="34" charset="0"/>
              </a:rPr>
              <a:t>Beskriv og dokumenter</a:t>
            </a:r>
          </a:p>
          <a:p>
            <a:r>
              <a:rPr lang="nb-NO" dirty="0"/>
              <a:t> </a:t>
            </a:r>
          </a:p>
          <a:p>
            <a:endParaRPr lang="nb-NO" b="1" dirty="0">
              <a:latin typeface="Asap" panose="020F0504030202060203" pitchFamily="34" charset="0"/>
            </a:endParaRPr>
          </a:p>
          <a:p>
            <a:endParaRPr lang="nb-NO" b="1" dirty="0">
              <a:latin typeface="Asap" panose="020F0504030202060203" pitchFamily="34" charset="0"/>
            </a:endParaRPr>
          </a:p>
          <a:p>
            <a:endParaRPr lang="nb-NO" b="1" dirty="0">
              <a:solidFill>
                <a:srgbClr val="CB5A17"/>
              </a:solidFill>
              <a:latin typeface="Asap" panose="020F0504030202060203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nb-NO" sz="1600" dirty="0">
              <a:latin typeface="Asap" panose="020F0504030202060203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Viktige forutsetninger for gjennomføring er på plass.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Gjennomføringen er godt koordinert og planlagt på tvers av fag og sektorer.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Det er etablert gode rutiner for beskrivelse og dokumentasjon.</a:t>
            </a:r>
          </a:p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C535254-8D9D-4C21-929F-63D6BDB2AE3D}"/>
              </a:ext>
            </a:extLst>
          </p:cNvPr>
          <p:cNvSpPr txBox="1"/>
          <p:nvPr/>
        </p:nvSpPr>
        <p:spPr>
          <a:xfrm>
            <a:off x="1032405" y="169019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CB5A17"/>
                </a:solidFill>
                <a:latin typeface="Asap" panose="020F0504030202060203" pitchFamily="34" charset="0"/>
              </a:rPr>
              <a:t>ANBEFALT PROSESS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41C3AD8-6DB6-4B7A-A013-722E59A76A83}"/>
              </a:ext>
            </a:extLst>
          </p:cNvPr>
          <p:cNvSpPr txBox="1"/>
          <p:nvPr/>
        </p:nvSpPr>
        <p:spPr>
          <a:xfrm>
            <a:off x="981603" y="4412599"/>
            <a:ext cx="158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CB5A17"/>
                </a:solidFill>
                <a:latin typeface="Asap" panose="020F0504030202060203" pitchFamily="34" charset="0"/>
              </a:rPr>
              <a:t>Sjekkliste</a:t>
            </a:r>
          </a:p>
        </p:txBody>
      </p:sp>
    </p:spTree>
    <p:extLst>
      <p:ext uri="{BB962C8B-B14F-4D97-AF65-F5344CB8AC3E}">
        <p14:creationId xmlns:p14="http://schemas.microsoft.com/office/powerpoint/2010/main" val="387560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6C86A8-622F-4441-8F91-CF9668598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6564EB-1124-4C29-AEFF-3F0223B89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A4F1E5B-008D-4FCC-8FA9-DAD07AF28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E8353C4-5275-4F3C-92DD-F207738A42E2}"/>
              </a:ext>
            </a:extLst>
          </p:cNvPr>
          <p:cNvSpPr txBox="1"/>
          <p:nvPr/>
        </p:nvSpPr>
        <p:spPr>
          <a:xfrm>
            <a:off x="947738" y="364911"/>
            <a:ext cx="832211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002060"/>
                </a:solidFill>
                <a:latin typeface="Asap" panose="020F0504030202060203" pitchFamily="34" charset="0"/>
              </a:rPr>
              <a:t>STEG 6</a:t>
            </a:r>
          </a:p>
          <a:p>
            <a:r>
              <a:rPr lang="nb-NO" sz="3600" b="1" dirty="0">
                <a:solidFill>
                  <a:srgbClr val="004B70"/>
                </a:solidFill>
                <a:latin typeface="Asap" panose="020F0504030202060203" pitchFamily="34" charset="0"/>
              </a:rPr>
              <a:t>Evaluere</a:t>
            </a:r>
            <a:r>
              <a:rPr lang="nb-NO" sz="3600" dirty="0">
                <a:solidFill>
                  <a:srgbClr val="004B70"/>
                </a:solidFill>
              </a:rPr>
              <a:t> </a:t>
            </a:r>
          </a:p>
          <a:p>
            <a:endParaRPr lang="nb-NO" dirty="0">
              <a:latin typeface="Apap"/>
            </a:endParaRPr>
          </a:p>
          <a:p>
            <a:endParaRPr lang="nb-NO" dirty="0">
              <a:latin typeface="Asap" panose="020F050403020206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4B70"/>
                </a:solidFill>
                <a:latin typeface="Asap" panose="020F0504030202060203" pitchFamily="34" charset="0"/>
              </a:rPr>
              <a:t>Planlegg evalueringen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4B70"/>
                </a:solidFill>
                <a:latin typeface="Asap" panose="020F0504030202060203" pitchFamily="34" charset="0"/>
              </a:rPr>
              <a:t>Velg riktig evalueringsform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4B70"/>
                </a:solidFill>
                <a:latin typeface="Asap" panose="020F0504030202060203" pitchFamily="34" charset="0"/>
              </a:rPr>
              <a:t>Identifiser utfordringer i evalueringsarbeidet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4B70"/>
                </a:solidFill>
                <a:latin typeface="Asap" panose="020F0504030202060203" pitchFamily="34" charset="0"/>
              </a:rPr>
              <a:t>Lag en evalueringsrapport</a:t>
            </a:r>
          </a:p>
          <a:p>
            <a:r>
              <a:rPr lang="nb-NO" dirty="0"/>
              <a:t> </a:t>
            </a:r>
          </a:p>
          <a:p>
            <a:endParaRPr lang="nb-NO" dirty="0"/>
          </a:p>
          <a:p>
            <a:endParaRPr lang="nb-NO" b="1" dirty="0">
              <a:solidFill>
                <a:srgbClr val="7CAFD1"/>
              </a:solidFill>
              <a:latin typeface="Asap" panose="020F050403020206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b-NO" sz="1600" dirty="0">
              <a:latin typeface="Asap" panose="020F0504030202060203" pitchFamily="34" charset="0"/>
            </a:endParaRPr>
          </a:p>
          <a:p>
            <a:endParaRPr lang="nb-NO" sz="1600" dirty="0">
              <a:latin typeface="Asap" panose="020F050403020206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Det er utarbeidet en praktisk plan for gjennomføring av evalueringen.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Kommunen har tatt stilling til hvilken type evaluering som bør gjøres.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Asap" panose="020F0504030202060203" pitchFamily="34" charset="0"/>
              </a:rPr>
              <a:t>Resultatet av evalueringen er samlet og organisert i én eller flere evalueringsrapporter.</a:t>
            </a:r>
          </a:p>
          <a:p>
            <a:r>
              <a:rPr lang="nb-NO" dirty="0"/>
              <a:t> 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F68FFAE-0B58-4AC8-A5A2-41CBE280D8C5}"/>
              </a:ext>
            </a:extLst>
          </p:cNvPr>
          <p:cNvSpPr txBox="1"/>
          <p:nvPr/>
        </p:nvSpPr>
        <p:spPr>
          <a:xfrm>
            <a:off x="974809" y="1661364"/>
            <a:ext cx="229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7CAFD1"/>
                </a:solidFill>
                <a:latin typeface="Asap" panose="020F0504030202060203" pitchFamily="34" charset="0"/>
              </a:rPr>
              <a:t>ANBEFALT PROSESS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9536805-2259-4A6E-B86A-909D93952E9E}"/>
              </a:ext>
            </a:extLst>
          </p:cNvPr>
          <p:cNvSpPr txBox="1"/>
          <p:nvPr/>
        </p:nvSpPr>
        <p:spPr>
          <a:xfrm>
            <a:off x="974809" y="4510129"/>
            <a:ext cx="188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7CAFD1"/>
                </a:solidFill>
                <a:latin typeface="Asap" panose="020F0504030202060203" pitchFamily="34" charset="0"/>
              </a:rPr>
              <a:t>Sjekkliste</a:t>
            </a:r>
            <a:endParaRPr lang="nb-NO" b="1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5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4ADDFC11484E489C4A3E371E56DC36" ma:contentTypeVersion="6" ma:contentTypeDescription="Opprett et nytt dokument." ma:contentTypeScope="" ma:versionID="f368c80edc018fc3a96ea28ce92a2216">
  <xsd:schema xmlns:xsd="http://www.w3.org/2001/XMLSchema" xmlns:xs="http://www.w3.org/2001/XMLSchema" xmlns:p="http://schemas.microsoft.com/office/2006/metadata/properties" xmlns:ns3="a32db8e3-9668-44df-86c6-9049a7513af6" targetNamespace="http://schemas.microsoft.com/office/2006/metadata/properties" ma:root="true" ma:fieldsID="df35ca292512e2bb2e1cea89beb7f2fe" ns3:_="">
    <xsd:import namespace="a32db8e3-9668-44df-86c6-9049a7513a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db8e3-9668-44df-86c6-9049a7513a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B13B23-0E75-42CD-9FD9-33B9C006406B}">
  <ds:schemaRefs>
    <ds:schemaRef ds:uri="http://schemas.microsoft.com/office/2006/metadata/properties"/>
    <ds:schemaRef ds:uri="http://purl.org/dc/elements/1.1/"/>
    <ds:schemaRef ds:uri="a32db8e3-9668-44df-86c6-9049a7513af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891CA1-B039-4E4E-9004-5C7BB77F8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2db8e3-9668-44df-86c6-9049a7513a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BAF1B1-E7B0-4D57-AAFD-EBA7A28454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183</Words>
  <Application>Microsoft Office PowerPoint</Application>
  <PresentationFormat>Widescreen</PresentationFormat>
  <Paragraphs>136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Apap</vt:lpstr>
      <vt:lpstr>Arial</vt:lpstr>
      <vt:lpstr>Asap</vt:lpstr>
      <vt:lpstr>Calibri</vt:lpstr>
      <vt:lpstr>Courier New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Ragnhild Løset Meland</dc:creator>
  <cp:lastModifiedBy>Eirin Hermansen</cp:lastModifiedBy>
  <cp:revision>72</cp:revision>
  <dcterms:created xsi:type="dcterms:W3CDTF">2019-08-27T13:15:33Z</dcterms:created>
  <dcterms:modified xsi:type="dcterms:W3CDTF">2019-09-19T07:42:15Z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0x010100434ADDFC11484E489C4A3E371E56DC36</vt:lpwstr>
  </property>
</Properties>
</file>